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 bookmarkIdSeed="2">
  <p:sldMasterIdLst>
    <p:sldMasterId id="2147483648" r:id="rId4"/>
  </p:sldMasterIdLst>
  <p:notesMasterIdLst>
    <p:notesMasterId r:id="rId54"/>
  </p:notesMasterIdLst>
  <p:handoutMasterIdLst>
    <p:handoutMasterId r:id="rId55"/>
  </p:handoutMasterIdLst>
  <p:sldIdLst>
    <p:sldId id="262" r:id="rId5"/>
    <p:sldId id="1169" r:id="rId6"/>
    <p:sldId id="1184" r:id="rId7"/>
    <p:sldId id="1171" r:id="rId8"/>
    <p:sldId id="266" r:id="rId9"/>
    <p:sldId id="1263" r:id="rId10"/>
    <p:sldId id="385" r:id="rId11"/>
    <p:sldId id="1199" r:id="rId12"/>
    <p:sldId id="1279" r:id="rId13"/>
    <p:sldId id="1303" r:id="rId14"/>
    <p:sldId id="1261" r:id="rId15"/>
    <p:sldId id="279" r:id="rId16"/>
    <p:sldId id="1262" r:id="rId17"/>
    <p:sldId id="1283" r:id="rId18"/>
    <p:sldId id="1308" r:id="rId19"/>
    <p:sldId id="1275" r:id="rId20"/>
    <p:sldId id="1293" r:id="rId21"/>
    <p:sldId id="1290" r:id="rId22"/>
    <p:sldId id="1292" r:id="rId23"/>
    <p:sldId id="1314" r:id="rId24"/>
    <p:sldId id="1313" r:id="rId25"/>
    <p:sldId id="1294" r:id="rId26"/>
    <p:sldId id="1295" r:id="rId27"/>
    <p:sldId id="1287" r:id="rId28"/>
    <p:sldId id="1291" r:id="rId29"/>
    <p:sldId id="1296" r:id="rId30"/>
    <p:sldId id="1297" r:id="rId31"/>
    <p:sldId id="1302" r:id="rId32"/>
    <p:sldId id="1298" r:id="rId33"/>
    <p:sldId id="1300" r:id="rId34"/>
    <p:sldId id="1301" r:id="rId35"/>
    <p:sldId id="1309" r:id="rId36"/>
    <p:sldId id="1265" r:id="rId37"/>
    <p:sldId id="1310" r:id="rId38"/>
    <p:sldId id="1311" r:id="rId39"/>
    <p:sldId id="1315" r:id="rId40"/>
    <p:sldId id="1312" r:id="rId41"/>
    <p:sldId id="1281" r:id="rId42"/>
    <p:sldId id="1282" r:id="rId43"/>
    <p:sldId id="1285" r:id="rId44"/>
    <p:sldId id="1280" r:id="rId45"/>
    <p:sldId id="1269" r:id="rId46"/>
    <p:sldId id="1268" r:id="rId47"/>
    <p:sldId id="357" r:id="rId48"/>
    <p:sldId id="329" r:id="rId49"/>
    <p:sldId id="1288" r:id="rId50"/>
    <p:sldId id="1190" r:id="rId51"/>
    <p:sldId id="311" r:id="rId52"/>
    <p:sldId id="1148" r:id="rId53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19AA004-532C-B766-A7F4-358A5E154F46}" name="Bowler, Catherine (DESE)" initials="BC(" userId="S::Catherine.Bowler@mass.gov::8079525b-6fe2-45b7-ba6f-1bf3b30f1c16" providerId="AD"/>
  <p188:author id="{85C1551B-DD4F-B672-4F4A-DE0AAD62A60D}" name="Gleeson, Ann Marie (DESE)" initials="G(" userId="S::annmarie.gleeson@mass.gov::4b205d87-d00d-41a8-9899-2e3c3e623217" providerId="AD"/>
  <p188:author id="{AD1A463E-1C95-5A4C-E972-2706113614B4}" name="Scott Kelley" initials="sk" userId="Scott Kelley" providerId="None"/>
  <p188:author id="{BEB70C50-5A45-24CE-C5C2-5B2D5EF89FA5}" name="Jennifer Kash" initials="JK" userId="S::Jennifer.Kash@pearson.com::e368091e-6b08-4360-a0b9-01cf60947260" providerId="AD"/>
  <p188:author id="{CD201857-0226-EC5D-C27F-5E8B7A79CF9A}" name="Zalk, Jodie (DESE)" initials="Z(" userId="S::jodie.l.zalk@mass.gov::e1452584-4588-4fe8-8e76-c634323654f0" providerId="AD"/>
  <p188:author id="{BF065B60-68B2-033C-0531-4C24429BD042}" name="Cullen, Shannon (DESE)" initials="CS(" userId="S::Shannon.Cullen@mass.gov::6b1ad6a8-5818-44b3-9274-ccefbf22d13d" providerId="AD"/>
  <p188:author id="{2DDAB86A-D521-A4F8-DC3C-FF0AD3E217C3}" name="Zalk, Jodie (DESE)" initials="ZJ(" userId="S::Jodie.L.Zalk@mass.gov::e1452584-4588-4fe8-8e76-c634323654f0" providerId="AD"/>
  <p188:author id="{D893ED6B-2774-A2DA-8CC8-44DF1A20EC89}" name="Stapel, Michol (DESE)" initials="SM(" userId="S::Michol.Stapel@mass.gov::d1044f1d-e774-462e-aad2-87ada66cdb3f" providerId="AD"/>
  <p188:author id="{FB24B087-E6A8-9606-CC5C-A7ECDABDF16C}" name="Gleeson, Ann Marie (DESE)" initials="GAM(" userId="S::AnnMarie.Gleeson@mass.gov::4b205d87-d00d-41a8-9899-2e3c3e623217" providerId="AD"/>
  <p188:author id="{739D309D-4C34-4097-D726-46C62F4F2F97}" name="Holly Woodruff" initials="HW" userId="S::holly.woodruff@pearson.com::bd40664c-d0f9-47f6-9555-8f1bf1ec3b14" providerId="AD"/>
  <p188:author id="{D2B726C1-6B67-7C9B-17B0-EF1B90BE53D0}" name="Pelychaty, Robert (DESE)" initials="P(" userId="S::robert.pelychaty@mass.gov::4b7f82dc-9b90-4364-a63e-8be2ecd61eb5" providerId="AD"/>
  <p188:author id="{7C2715CB-A9B9-83CC-FE59-A1373292E352}" name="Cullen, Shannon (DESE)" initials="C(" userId="S::shannon.cullen@mass.gov::6b1ad6a8-5818-44b3-9274-ccefbf22d13d" providerId="AD"/>
  <p188:author id="{308821E3-D0F7-5A08-C235-157EF3687FB9}" name="Bowler, Catherine (DESE)" initials="B(" userId="S::catherine.bowler@mass.gov::8079525b-6fe2-45b7-ba6f-1bf3b30f1c16" providerId="AD"/>
  <p188:author id="{E1D283EA-5118-6F9E-720F-C68CD41DE9B6}" name="Kelley, R. Scott (DESE)" initials="K(" userId="S::r.scott.kelley@mass.gov::94781df7-8020-4319-920c-b88462c06ab3" providerId="AD"/>
  <p188:author id="{D7C264F7-7DD7-2006-D813-B710073AC89F}" name="Robert Pelychaty" initials="RP" userId="S::Robert.Pelychaty@mass.gov::4b7f82dc-9b90-4364-a63e-8be2ecd61eb5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ullen, Shannon (DESE)" initials="CS(" lastIdx="39" clrIdx="0">
    <p:extLst>
      <p:ext uri="{19B8F6BF-5375-455C-9EA6-DF929625EA0E}">
        <p15:presenceInfo xmlns:p15="http://schemas.microsoft.com/office/powerpoint/2012/main" userId="S::Shannon.Cullen@mass.gov::6b1ad6a8-5818-44b3-9274-ccefbf22d13d" providerId="AD"/>
      </p:ext>
    </p:extLst>
  </p:cmAuthor>
  <p:cmAuthor id="2" name="Pelychaty, Robert (DESE)" initials="PR(" lastIdx="3" clrIdx="1">
    <p:extLst>
      <p:ext uri="{19B8F6BF-5375-455C-9EA6-DF929625EA0E}">
        <p15:presenceInfo xmlns:p15="http://schemas.microsoft.com/office/powerpoint/2012/main" userId="S::Robert.Pelychaty@mass.gov::4b7f82dc-9b90-4364-a63e-8be2ecd61eb5" providerId="AD"/>
      </p:ext>
    </p:extLst>
  </p:cmAuthor>
  <p:cmAuthor id="3" name="Zalk, Jodie (DESE)" initials="ZJ(" lastIdx="11" clrIdx="2">
    <p:extLst>
      <p:ext uri="{19B8F6BF-5375-455C-9EA6-DF929625EA0E}">
        <p15:presenceInfo xmlns:p15="http://schemas.microsoft.com/office/powerpoint/2012/main" userId="S::Jodie.L.Zalk@mass.gov::e1452584-4588-4fe8-8e76-c634323654f0" providerId="AD"/>
      </p:ext>
    </p:extLst>
  </p:cmAuthor>
  <p:cmAuthor id="4" name="Kelley, R. Scott (DESE)" initials="K(" lastIdx="9" clrIdx="3">
    <p:extLst>
      <p:ext uri="{19B8F6BF-5375-455C-9EA6-DF929625EA0E}">
        <p15:presenceInfo xmlns:p15="http://schemas.microsoft.com/office/powerpoint/2012/main" userId="S::r.scott.kelley@mass.gov::94781df7-8020-4319-920c-b88462c06ab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699"/>
    <a:srgbClr val="AFCBFD"/>
    <a:srgbClr val="8397E7"/>
    <a:srgbClr val="FFCC00"/>
    <a:srgbClr val="000000"/>
    <a:srgbClr val="3647B6"/>
    <a:srgbClr val="0000FF"/>
    <a:srgbClr val="86A9E2"/>
    <a:srgbClr val="93A9FF"/>
    <a:srgbClr val="4948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55C924B-5F54-4A9F-92EC-EFD9FEC40668}" v="1" dt="2023-11-07T16:13:02.547"/>
    <p1510:client id="{A6652641-A6E5-4A2B-8407-E676E110B3ED}" v="6" dt="2023-11-07T13:52:51.84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86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viewProps" Target="viewProps.xml"/><Relationship Id="rId5" Type="http://schemas.openxmlformats.org/officeDocument/2006/relationships/slide" Target="slides/slide1.xml"/><Relationship Id="rId61" Type="http://schemas.microsoft.com/office/2015/10/relationships/revisionInfo" Target="revisionInfo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commentAuthors" Target="commentAuthor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theme" Target="theme/theme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notesMaster" Target="notesMasters/notesMaster1.xml"/><Relationship Id="rId62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presProps" Target="presProps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58A0372-7B99-4D6C-8739-16628301066F}" type="doc">
      <dgm:prSet loTypeId="urn:microsoft.com/office/officeart/2005/8/layout/chevron1" loCatId="process" qsTypeId="urn:microsoft.com/office/officeart/2005/8/quickstyle/simple1" qsCatId="simple" csTypeId="urn:microsoft.com/office/officeart/2005/8/colors/colorful1" csCatId="colorful" phldr="1"/>
      <dgm:spPr/>
    </dgm:pt>
    <dgm:pt modelId="{B9C77389-C448-45EB-9AB8-9B6C7354694D}">
      <dgm:prSet phldrT="[Text]" custT="1"/>
      <dgm:spPr/>
      <dgm:t>
        <a:bodyPr/>
        <a:lstStyle/>
        <a:p>
          <a:r>
            <a:rPr lang="en-US" sz="3200"/>
            <a:t>2008</a:t>
          </a:r>
        </a:p>
      </dgm:t>
    </dgm:pt>
    <dgm:pt modelId="{7A68170D-43AA-462F-9518-872B5AB5F9B0}" type="parTrans" cxnId="{12B1978C-DBEE-4D30-892F-F4514A720354}">
      <dgm:prSet/>
      <dgm:spPr/>
      <dgm:t>
        <a:bodyPr/>
        <a:lstStyle/>
        <a:p>
          <a:endParaRPr lang="en-US"/>
        </a:p>
      </dgm:t>
    </dgm:pt>
    <dgm:pt modelId="{FA962E78-A530-4C4D-B5B9-86EB651EE5A2}" type="sibTrans" cxnId="{12B1978C-DBEE-4D30-892F-F4514A720354}">
      <dgm:prSet/>
      <dgm:spPr/>
      <dgm:t>
        <a:bodyPr/>
        <a:lstStyle/>
        <a:p>
          <a:endParaRPr lang="en-US"/>
        </a:p>
      </dgm:t>
    </dgm:pt>
    <dgm:pt modelId="{1C04A5FC-30BF-4694-8802-D125C803F85A}">
      <dgm:prSet phldrT="[Text]" custT="1"/>
      <dgm:spPr/>
      <dgm:t>
        <a:bodyPr/>
        <a:lstStyle/>
        <a:p>
          <a:r>
            <a:rPr lang="en-US" sz="3200"/>
            <a:t>June 2018</a:t>
          </a:r>
        </a:p>
      </dgm:t>
    </dgm:pt>
    <dgm:pt modelId="{07845D8B-3B7A-4104-9623-0631E497845B}" type="parTrans" cxnId="{833B9768-1105-4C8A-88B1-E5048B47AEEC}">
      <dgm:prSet/>
      <dgm:spPr/>
      <dgm:t>
        <a:bodyPr/>
        <a:lstStyle/>
        <a:p>
          <a:endParaRPr lang="en-US"/>
        </a:p>
      </dgm:t>
    </dgm:pt>
    <dgm:pt modelId="{02370D6E-CE0E-4217-A11F-7A4EFAAD184B}" type="sibTrans" cxnId="{833B9768-1105-4C8A-88B1-E5048B47AEEC}">
      <dgm:prSet/>
      <dgm:spPr/>
      <dgm:t>
        <a:bodyPr/>
        <a:lstStyle/>
        <a:p>
          <a:endParaRPr lang="en-US"/>
        </a:p>
      </dgm:t>
    </dgm:pt>
    <dgm:pt modelId="{A6BE43FD-65A3-4A63-BA29-4C431CF4CE1D}">
      <dgm:prSet phldrT="[Text]" custT="1"/>
      <dgm:spPr/>
      <dgm:t>
        <a:bodyPr/>
        <a:lstStyle/>
        <a:p>
          <a:r>
            <a:rPr lang="en-US" sz="3200"/>
            <a:t>Nov. 2018</a:t>
          </a:r>
        </a:p>
      </dgm:t>
    </dgm:pt>
    <dgm:pt modelId="{CD951F0F-6F55-4654-8346-8373AF002473}" type="parTrans" cxnId="{C426BF95-9BC6-4010-BB33-09F4F2992CA5}">
      <dgm:prSet/>
      <dgm:spPr/>
      <dgm:t>
        <a:bodyPr/>
        <a:lstStyle/>
        <a:p>
          <a:endParaRPr lang="en-US"/>
        </a:p>
      </dgm:t>
    </dgm:pt>
    <dgm:pt modelId="{C5AEDB99-F38D-4A56-B433-EA3EA741A0AF}" type="sibTrans" cxnId="{C426BF95-9BC6-4010-BB33-09F4F2992CA5}">
      <dgm:prSet/>
      <dgm:spPr/>
      <dgm:t>
        <a:bodyPr/>
        <a:lstStyle/>
        <a:p>
          <a:endParaRPr lang="en-US"/>
        </a:p>
      </dgm:t>
    </dgm:pt>
    <dgm:pt modelId="{9A4C4E8D-4FF1-44D4-AEB1-A9284305B3A5}" type="pres">
      <dgm:prSet presAssocID="{458A0372-7B99-4D6C-8739-16628301066F}" presName="Name0" presStyleCnt="0">
        <dgm:presLayoutVars>
          <dgm:dir/>
          <dgm:animLvl val="lvl"/>
          <dgm:resizeHandles val="exact"/>
        </dgm:presLayoutVars>
      </dgm:prSet>
      <dgm:spPr/>
    </dgm:pt>
    <dgm:pt modelId="{15D1F7C0-9464-4DCB-97C8-7C03202BA2F0}" type="pres">
      <dgm:prSet presAssocID="{B9C77389-C448-45EB-9AB8-9B6C7354694D}" presName="parTxOnly" presStyleLbl="node1" presStyleIdx="0" presStyleCnt="3" custScaleY="72666">
        <dgm:presLayoutVars>
          <dgm:chMax val="0"/>
          <dgm:chPref val="0"/>
          <dgm:bulletEnabled val="1"/>
        </dgm:presLayoutVars>
      </dgm:prSet>
      <dgm:spPr/>
    </dgm:pt>
    <dgm:pt modelId="{DF187002-C6DA-45B7-81EB-748234387CC3}" type="pres">
      <dgm:prSet presAssocID="{FA962E78-A530-4C4D-B5B9-86EB651EE5A2}" presName="parTxOnlySpace" presStyleCnt="0"/>
      <dgm:spPr/>
    </dgm:pt>
    <dgm:pt modelId="{898BB58F-7AA0-4F2E-A507-6FC438BB426D}" type="pres">
      <dgm:prSet presAssocID="{1C04A5FC-30BF-4694-8802-D125C803F85A}" presName="parTxOnly" presStyleLbl="node1" presStyleIdx="1" presStyleCnt="3" custScaleY="72491">
        <dgm:presLayoutVars>
          <dgm:chMax val="0"/>
          <dgm:chPref val="0"/>
          <dgm:bulletEnabled val="1"/>
        </dgm:presLayoutVars>
      </dgm:prSet>
      <dgm:spPr/>
    </dgm:pt>
    <dgm:pt modelId="{C4C8BA06-2905-471D-AC86-FBB0913A4822}" type="pres">
      <dgm:prSet presAssocID="{02370D6E-CE0E-4217-A11F-7A4EFAAD184B}" presName="parTxOnlySpace" presStyleCnt="0"/>
      <dgm:spPr/>
    </dgm:pt>
    <dgm:pt modelId="{60EFAC49-D72D-4AC4-9340-7001C765A0D2}" type="pres">
      <dgm:prSet presAssocID="{A6BE43FD-65A3-4A63-BA29-4C431CF4CE1D}" presName="parTxOnly" presStyleLbl="node1" presStyleIdx="2" presStyleCnt="3" custScaleY="72491">
        <dgm:presLayoutVars>
          <dgm:chMax val="0"/>
          <dgm:chPref val="0"/>
          <dgm:bulletEnabled val="1"/>
        </dgm:presLayoutVars>
      </dgm:prSet>
      <dgm:spPr/>
    </dgm:pt>
  </dgm:ptLst>
  <dgm:cxnLst>
    <dgm:cxn modelId="{833B9768-1105-4C8A-88B1-E5048B47AEEC}" srcId="{458A0372-7B99-4D6C-8739-16628301066F}" destId="{1C04A5FC-30BF-4694-8802-D125C803F85A}" srcOrd="1" destOrd="0" parTransId="{07845D8B-3B7A-4104-9623-0631E497845B}" sibTransId="{02370D6E-CE0E-4217-A11F-7A4EFAAD184B}"/>
    <dgm:cxn modelId="{12B1978C-DBEE-4D30-892F-F4514A720354}" srcId="{458A0372-7B99-4D6C-8739-16628301066F}" destId="{B9C77389-C448-45EB-9AB8-9B6C7354694D}" srcOrd="0" destOrd="0" parTransId="{7A68170D-43AA-462F-9518-872B5AB5F9B0}" sibTransId="{FA962E78-A530-4C4D-B5B9-86EB651EE5A2}"/>
    <dgm:cxn modelId="{C426BF95-9BC6-4010-BB33-09F4F2992CA5}" srcId="{458A0372-7B99-4D6C-8739-16628301066F}" destId="{A6BE43FD-65A3-4A63-BA29-4C431CF4CE1D}" srcOrd="2" destOrd="0" parTransId="{CD951F0F-6F55-4654-8346-8373AF002473}" sibTransId="{C5AEDB99-F38D-4A56-B433-EA3EA741A0AF}"/>
    <dgm:cxn modelId="{47C5F795-C683-4012-AA8F-F2A262346C89}" type="presOf" srcId="{B9C77389-C448-45EB-9AB8-9B6C7354694D}" destId="{15D1F7C0-9464-4DCB-97C8-7C03202BA2F0}" srcOrd="0" destOrd="0" presId="urn:microsoft.com/office/officeart/2005/8/layout/chevron1"/>
    <dgm:cxn modelId="{704F8DA8-258C-4D07-9645-F63761E7E645}" type="presOf" srcId="{1C04A5FC-30BF-4694-8802-D125C803F85A}" destId="{898BB58F-7AA0-4F2E-A507-6FC438BB426D}" srcOrd="0" destOrd="0" presId="urn:microsoft.com/office/officeart/2005/8/layout/chevron1"/>
    <dgm:cxn modelId="{1FE6B2AA-8B25-45B6-8761-F011D425F5EA}" type="presOf" srcId="{A6BE43FD-65A3-4A63-BA29-4C431CF4CE1D}" destId="{60EFAC49-D72D-4AC4-9340-7001C765A0D2}" srcOrd="0" destOrd="0" presId="urn:microsoft.com/office/officeart/2005/8/layout/chevron1"/>
    <dgm:cxn modelId="{7EFBFAC1-4280-4D14-BEC8-B915021CBF4A}" type="presOf" srcId="{458A0372-7B99-4D6C-8739-16628301066F}" destId="{9A4C4E8D-4FF1-44D4-AEB1-A9284305B3A5}" srcOrd="0" destOrd="0" presId="urn:microsoft.com/office/officeart/2005/8/layout/chevron1"/>
    <dgm:cxn modelId="{3B6A5A07-2CFE-40B4-9C4A-2544AEDEB583}" type="presParOf" srcId="{9A4C4E8D-4FF1-44D4-AEB1-A9284305B3A5}" destId="{15D1F7C0-9464-4DCB-97C8-7C03202BA2F0}" srcOrd="0" destOrd="0" presId="urn:microsoft.com/office/officeart/2005/8/layout/chevron1"/>
    <dgm:cxn modelId="{3935C7A5-939F-48E1-8280-B87ED8BC250B}" type="presParOf" srcId="{9A4C4E8D-4FF1-44D4-AEB1-A9284305B3A5}" destId="{DF187002-C6DA-45B7-81EB-748234387CC3}" srcOrd="1" destOrd="0" presId="urn:microsoft.com/office/officeart/2005/8/layout/chevron1"/>
    <dgm:cxn modelId="{BF968260-49DE-4544-8B68-C7931DFB1120}" type="presParOf" srcId="{9A4C4E8D-4FF1-44D4-AEB1-A9284305B3A5}" destId="{898BB58F-7AA0-4F2E-A507-6FC438BB426D}" srcOrd="2" destOrd="0" presId="urn:microsoft.com/office/officeart/2005/8/layout/chevron1"/>
    <dgm:cxn modelId="{98823B37-8212-42B6-AF92-A507ECC9121B}" type="presParOf" srcId="{9A4C4E8D-4FF1-44D4-AEB1-A9284305B3A5}" destId="{C4C8BA06-2905-471D-AC86-FBB0913A4822}" srcOrd="3" destOrd="0" presId="urn:microsoft.com/office/officeart/2005/8/layout/chevron1"/>
    <dgm:cxn modelId="{391319BE-474E-471A-B68D-2F36114CE1E2}" type="presParOf" srcId="{9A4C4E8D-4FF1-44D4-AEB1-A9284305B3A5}" destId="{60EFAC49-D72D-4AC4-9340-7001C765A0D2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005C8CE-1102-46E8-B708-D622F07B5285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87331D0-C02E-47CC-8CE1-ADBE1DCB9F75}">
      <dgm:prSet phldrT="[Text]" custT="1"/>
      <dgm:spPr/>
      <dgm:t>
        <a:bodyPr/>
        <a:lstStyle/>
        <a:p>
          <a:pPr algn="ctr">
            <a:tabLst>
              <a:tab pos="347663" algn="l"/>
            </a:tabLst>
          </a:pPr>
          <a:r>
            <a:rPr lang="en-US" sz="1600" b="1"/>
            <a:t>2021 Pilot   (voluntary)</a:t>
          </a:r>
          <a:endParaRPr lang="en-US" sz="1600"/>
        </a:p>
      </dgm:t>
    </dgm:pt>
    <dgm:pt modelId="{25569A32-DCD2-4BE8-ADB8-551842DF574C}" type="parTrans" cxnId="{AD7CA27E-7313-4AE8-B81E-FDF04EEBFC35}">
      <dgm:prSet/>
      <dgm:spPr/>
      <dgm:t>
        <a:bodyPr/>
        <a:lstStyle/>
        <a:p>
          <a:endParaRPr lang="en-US"/>
        </a:p>
      </dgm:t>
    </dgm:pt>
    <dgm:pt modelId="{26A5B637-CCE0-417A-B376-E0D904C073ED}" type="sibTrans" cxnId="{AD7CA27E-7313-4AE8-B81E-FDF04EEBFC35}">
      <dgm:prSet/>
      <dgm:spPr/>
      <dgm:t>
        <a:bodyPr/>
        <a:lstStyle/>
        <a:p>
          <a:endParaRPr lang="en-US"/>
        </a:p>
      </dgm:t>
    </dgm:pt>
    <dgm:pt modelId="{872067A9-4531-4F43-9841-655F710548BC}">
      <dgm:prSet phldrT="[Text]" custT="1"/>
      <dgm:spPr/>
      <dgm:t>
        <a:bodyPr/>
        <a:lstStyle/>
        <a:p>
          <a:r>
            <a:rPr lang="en-US" sz="1800"/>
            <a:t>Administered performance tasks and EOC test questions</a:t>
          </a:r>
        </a:p>
      </dgm:t>
    </dgm:pt>
    <dgm:pt modelId="{FDC373A7-A755-40A2-B1F6-85CAC2BA5B04}" type="parTrans" cxnId="{BBF3DEA0-E0CC-4486-BD6A-0066F38A9698}">
      <dgm:prSet/>
      <dgm:spPr/>
      <dgm:t>
        <a:bodyPr/>
        <a:lstStyle/>
        <a:p>
          <a:endParaRPr lang="en-US"/>
        </a:p>
      </dgm:t>
    </dgm:pt>
    <dgm:pt modelId="{52E25055-5D72-4635-9AF2-E961C073B346}" type="sibTrans" cxnId="{BBF3DEA0-E0CC-4486-BD6A-0066F38A9698}">
      <dgm:prSet/>
      <dgm:spPr/>
      <dgm:t>
        <a:bodyPr/>
        <a:lstStyle/>
        <a:p>
          <a:endParaRPr lang="en-US"/>
        </a:p>
      </dgm:t>
    </dgm:pt>
    <dgm:pt modelId="{E53F8463-7EBE-41B1-96E8-AD3E507BC43D}">
      <dgm:prSet phldrT="[Text]" custT="1"/>
      <dgm:spPr/>
      <dgm:t>
        <a:bodyPr/>
        <a:lstStyle/>
        <a:p>
          <a:r>
            <a:rPr lang="en-US" sz="1600" b="1"/>
            <a:t>2022 Pilot (voluntary)</a:t>
          </a:r>
        </a:p>
      </dgm:t>
    </dgm:pt>
    <dgm:pt modelId="{0893B3D5-326F-4CDE-A96C-B51655536D10}" type="parTrans" cxnId="{B3C9D7AC-27C5-40A5-B672-E7682E628E3E}">
      <dgm:prSet/>
      <dgm:spPr/>
      <dgm:t>
        <a:bodyPr/>
        <a:lstStyle/>
        <a:p>
          <a:endParaRPr lang="en-US"/>
        </a:p>
      </dgm:t>
    </dgm:pt>
    <dgm:pt modelId="{C231DA73-A650-4242-A624-7B7B9EA07444}" type="sibTrans" cxnId="{B3C9D7AC-27C5-40A5-B672-E7682E628E3E}">
      <dgm:prSet/>
      <dgm:spPr/>
      <dgm:t>
        <a:bodyPr/>
        <a:lstStyle/>
        <a:p>
          <a:endParaRPr lang="en-US"/>
        </a:p>
      </dgm:t>
    </dgm:pt>
    <dgm:pt modelId="{E5D28D71-648A-49E7-99C6-7B6B5C275121}">
      <dgm:prSet phldrT="[Text]" custT="1"/>
      <dgm:spPr/>
      <dgm:t>
        <a:bodyPr/>
        <a:lstStyle/>
        <a:p>
          <a:r>
            <a:rPr lang="en-US" sz="1800"/>
            <a:t>Refined test design and administered additional performance tasks and EOC test questions in expanded pilot. Released practice test (performance task and EOC test).</a:t>
          </a:r>
        </a:p>
      </dgm:t>
    </dgm:pt>
    <dgm:pt modelId="{E1DF1DA2-1D34-4E70-8135-841F4FABDCBA}" type="parTrans" cxnId="{6B2249A0-2C29-4E83-AE1E-2B4DF3B2B5B4}">
      <dgm:prSet/>
      <dgm:spPr/>
      <dgm:t>
        <a:bodyPr/>
        <a:lstStyle/>
        <a:p>
          <a:endParaRPr lang="en-US"/>
        </a:p>
      </dgm:t>
    </dgm:pt>
    <dgm:pt modelId="{A654493A-5D46-4FDD-81CF-9FE0FC470F47}" type="sibTrans" cxnId="{6B2249A0-2C29-4E83-AE1E-2B4DF3B2B5B4}">
      <dgm:prSet/>
      <dgm:spPr/>
      <dgm:t>
        <a:bodyPr/>
        <a:lstStyle/>
        <a:p>
          <a:endParaRPr lang="en-US"/>
        </a:p>
      </dgm:t>
    </dgm:pt>
    <dgm:pt modelId="{109942F8-C277-4F1B-AC51-B6346C04C48B}">
      <dgm:prSet phldrT="[Text]" custT="1"/>
      <dgm:spPr/>
      <dgm:t>
        <a:bodyPr/>
        <a:lstStyle/>
        <a:p>
          <a:pPr rtl="0"/>
          <a:r>
            <a:rPr lang="en-US" sz="1400" b="1"/>
            <a:t>2023 </a:t>
          </a:r>
          <a:r>
            <a:rPr lang="en-US" sz="1400" b="1">
              <a:latin typeface="Calibri Light" panose="020F0302020204030204"/>
            </a:rPr>
            <a:t>EOC Test</a:t>
          </a:r>
          <a:r>
            <a:rPr lang="en-US" sz="1400" b="1"/>
            <a:t> Pilot (voluntary)</a:t>
          </a:r>
        </a:p>
      </dgm:t>
    </dgm:pt>
    <dgm:pt modelId="{7C7D1207-5562-4985-81C2-8708DECD89DB}" type="parTrans" cxnId="{C22B7086-5BF1-449A-B5E9-1AF3C502E4AC}">
      <dgm:prSet/>
      <dgm:spPr/>
      <dgm:t>
        <a:bodyPr/>
        <a:lstStyle/>
        <a:p>
          <a:endParaRPr lang="en-US"/>
        </a:p>
      </dgm:t>
    </dgm:pt>
    <dgm:pt modelId="{9D7A35D6-1D1D-40F3-B558-0985A9B041BF}" type="sibTrans" cxnId="{C22B7086-5BF1-449A-B5E9-1AF3C502E4AC}">
      <dgm:prSet/>
      <dgm:spPr/>
      <dgm:t>
        <a:bodyPr/>
        <a:lstStyle/>
        <a:p>
          <a:endParaRPr lang="en-US"/>
        </a:p>
      </dgm:t>
    </dgm:pt>
    <dgm:pt modelId="{26AE1457-9D86-4E33-B5D6-98967EC37EBE}">
      <dgm:prSet phldrT="[Text]" custT="1"/>
      <dgm:spPr/>
      <dgm:t>
        <a:bodyPr/>
        <a:lstStyle/>
        <a:p>
          <a:r>
            <a:rPr lang="en-US" sz="1800"/>
            <a:t>Administered EOC test questions and released school- and state-level results with test questions.</a:t>
          </a:r>
        </a:p>
      </dgm:t>
    </dgm:pt>
    <dgm:pt modelId="{4A65E1A5-1838-4D9E-BACF-B70FA462A176}" type="parTrans" cxnId="{B14E426B-6600-446D-91A7-D2DA7699D7DF}">
      <dgm:prSet/>
      <dgm:spPr/>
      <dgm:t>
        <a:bodyPr/>
        <a:lstStyle/>
        <a:p>
          <a:endParaRPr lang="en-US"/>
        </a:p>
      </dgm:t>
    </dgm:pt>
    <dgm:pt modelId="{64141651-6FFF-46BC-993E-4D72DF82CC68}" type="sibTrans" cxnId="{B14E426B-6600-446D-91A7-D2DA7699D7DF}">
      <dgm:prSet/>
      <dgm:spPr/>
      <dgm:t>
        <a:bodyPr/>
        <a:lstStyle/>
        <a:p>
          <a:endParaRPr lang="en-US"/>
        </a:p>
      </dgm:t>
    </dgm:pt>
    <dgm:pt modelId="{328C930B-D76E-450F-80D9-58AED3C1B95E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1600" b="1"/>
            <a:t>2024 Field Test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1600" b="1"/>
            <a:t>(required)</a:t>
          </a:r>
        </a:p>
      </dgm:t>
    </dgm:pt>
    <dgm:pt modelId="{CC9748CF-47D8-494D-9C1C-55873F8D6695}" type="parTrans" cxnId="{181EEF63-EBFC-4C21-9A80-B7629FEBD138}">
      <dgm:prSet/>
      <dgm:spPr/>
      <dgm:t>
        <a:bodyPr/>
        <a:lstStyle/>
        <a:p>
          <a:endParaRPr lang="en-US"/>
        </a:p>
      </dgm:t>
    </dgm:pt>
    <dgm:pt modelId="{6D41854F-7988-48FF-98CC-B5C277DFC33F}" type="sibTrans" cxnId="{181EEF63-EBFC-4C21-9A80-B7629FEBD138}">
      <dgm:prSet/>
      <dgm:spPr/>
      <dgm:t>
        <a:bodyPr/>
        <a:lstStyle/>
        <a:p>
          <a:endParaRPr lang="en-US"/>
        </a:p>
      </dgm:t>
    </dgm:pt>
    <dgm:pt modelId="{623C8D9E-C8E1-464F-89CD-F989E23347F6}">
      <dgm:prSet custT="1"/>
      <dgm:spPr/>
      <dgm:t>
        <a:bodyPr/>
        <a:lstStyle/>
        <a:p>
          <a:r>
            <a:rPr lang="en-US" sz="1800"/>
            <a:t>Required statewide field test for all schools serving grade 8 students.	</a:t>
          </a:r>
        </a:p>
      </dgm:t>
    </dgm:pt>
    <dgm:pt modelId="{7AB0DCB0-6D9B-430D-AD89-3113C44FAF6A}" type="sibTrans" cxnId="{0CA18903-B80C-4864-9767-25C16A689EB9}">
      <dgm:prSet/>
      <dgm:spPr/>
      <dgm:t>
        <a:bodyPr/>
        <a:lstStyle/>
        <a:p>
          <a:endParaRPr lang="en-US"/>
        </a:p>
      </dgm:t>
    </dgm:pt>
    <dgm:pt modelId="{26238127-03C7-47DD-BF06-98A9B391D059}" type="parTrans" cxnId="{0CA18903-B80C-4864-9767-25C16A689EB9}">
      <dgm:prSet/>
      <dgm:spPr/>
      <dgm:t>
        <a:bodyPr/>
        <a:lstStyle/>
        <a:p>
          <a:endParaRPr lang="en-US"/>
        </a:p>
      </dgm:t>
    </dgm:pt>
    <dgm:pt modelId="{E6067B99-6A76-439D-A4F5-1E923DE080C5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1500" b="1"/>
            <a:t>2025 Operational Test (required)</a:t>
          </a:r>
        </a:p>
      </dgm:t>
    </dgm:pt>
    <dgm:pt modelId="{EB3D0CF9-0DB3-4A1E-80D8-3ADBF0E18D33}" type="parTrans" cxnId="{04DFB1F5-69EC-4874-8B0B-0D30BE72135F}">
      <dgm:prSet/>
      <dgm:spPr/>
      <dgm:t>
        <a:bodyPr/>
        <a:lstStyle/>
        <a:p>
          <a:endParaRPr lang="en-US"/>
        </a:p>
      </dgm:t>
    </dgm:pt>
    <dgm:pt modelId="{12C0ACA0-19D9-47F5-96B3-65A510F66B0E}" type="sibTrans" cxnId="{04DFB1F5-69EC-4874-8B0B-0D30BE72135F}">
      <dgm:prSet/>
      <dgm:spPr/>
      <dgm:t>
        <a:bodyPr/>
        <a:lstStyle/>
        <a:p>
          <a:endParaRPr lang="en-US"/>
        </a:p>
      </dgm:t>
    </dgm:pt>
    <dgm:pt modelId="{553A8EF2-4A2E-4493-92DC-E4D88DEA0595}">
      <dgm:prSet custT="1"/>
      <dgm:spPr/>
      <dgm:t>
        <a:bodyPr/>
        <a:lstStyle/>
        <a:p>
          <a:r>
            <a:rPr lang="en-US" sz="1800"/>
            <a:t>Anticipated first operational year with results reported to schools and districts.</a:t>
          </a:r>
        </a:p>
      </dgm:t>
    </dgm:pt>
    <dgm:pt modelId="{895BC1E1-7E1A-4643-BAF6-1B0A9B4AC7EC}" type="parTrans" cxnId="{25880253-00A5-4009-BF84-4801EFF7B8D5}">
      <dgm:prSet/>
      <dgm:spPr/>
      <dgm:t>
        <a:bodyPr/>
        <a:lstStyle/>
        <a:p>
          <a:endParaRPr lang="en-US"/>
        </a:p>
      </dgm:t>
    </dgm:pt>
    <dgm:pt modelId="{586438F4-B25E-4C4F-AB19-C2918E7C6DAE}" type="sibTrans" cxnId="{25880253-00A5-4009-BF84-4801EFF7B8D5}">
      <dgm:prSet/>
      <dgm:spPr/>
      <dgm:t>
        <a:bodyPr/>
        <a:lstStyle/>
        <a:p>
          <a:endParaRPr lang="en-US"/>
        </a:p>
      </dgm:t>
    </dgm:pt>
    <dgm:pt modelId="{7DC55550-E6A6-45D0-974D-3A65906B973F}">
      <dgm:prSet phldr="0" custT="1"/>
      <dgm:spPr/>
      <dgm:t>
        <a:bodyPr/>
        <a:lstStyle/>
        <a:p>
          <a:pPr rtl="0"/>
          <a:r>
            <a:rPr lang="en-US" sz="1600" b="1">
              <a:latin typeface="Calibri" panose="020F0502020204030204" pitchFamily="34" charset="0"/>
              <a:cs typeface="Calibri" panose="020F0502020204030204" pitchFamily="34" charset="0"/>
            </a:rPr>
            <a:t>2019 DESE Begins Development</a:t>
          </a:r>
        </a:p>
      </dgm:t>
    </dgm:pt>
    <dgm:pt modelId="{D09B2035-F6F5-4748-BBF7-A5EBE9E28EDC}" type="parTrans" cxnId="{7881DD44-D385-462A-BA6E-40928AB242C1}">
      <dgm:prSet/>
      <dgm:spPr/>
      <dgm:t>
        <a:bodyPr/>
        <a:lstStyle/>
        <a:p>
          <a:endParaRPr lang="en-US"/>
        </a:p>
      </dgm:t>
    </dgm:pt>
    <dgm:pt modelId="{C0718A8B-5EA3-42B6-B735-2C1825D019DA}" type="sibTrans" cxnId="{7881DD44-D385-462A-BA6E-40928AB242C1}">
      <dgm:prSet/>
      <dgm:spPr/>
      <dgm:t>
        <a:bodyPr/>
        <a:lstStyle/>
        <a:p>
          <a:endParaRPr lang="en-US"/>
        </a:p>
      </dgm:t>
    </dgm:pt>
    <dgm:pt modelId="{6073ACEF-C205-4DB6-86DF-BAC9B13E9EE8}">
      <dgm:prSet phldr="0" custT="1"/>
      <dgm:spPr/>
      <dgm:t>
        <a:bodyPr/>
        <a:lstStyle/>
        <a:p>
          <a:pPr rtl="0"/>
          <a:r>
            <a:rPr lang="en-US" sz="1800" b="0">
              <a:latin typeface="Calibri" panose="020F0502020204030204" pitchFamily="34" charset="0"/>
              <a:cs typeface="Calibri" panose="020F0502020204030204" pitchFamily="34" charset="0"/>
            </a:rPr>
            <a:t>Beginning of development process</a:t>
          </a:r>
        </a:p>
      </dgm:t>
    </dgm:pt>
    <dgm:pt modelId="{593682BF-DB84-42F2-BDDE-381B99999CDE}" type="parTrans" cxnId="{67CC833C-9F26-4CBC-9F35-F58D636AFCB8}">
      <dgm:prSet/>
      <dgm:spPr/>
      <dgm:t>
        <a:bodyPr/>
        <a:lstStyle/>
        <a:p>
          <a:endParaRPr lang="en-US"/>
        </a:p>
      </dgm:t>
    </dgm:pt>
    <dgm:pt modelId="{B9A81147-43EA-4998-B533-6A5D9A6415D4}" type="sibTrans" cxnId="{67CC833C-9F26-4CBC-9F35-F58D636AFCB8}">
      <dgm:prSet/>
      <dgm:spPr/>
      <dgm:t>
        <a:bodyPr/>
        <a:lstStyle/>
        <a:p>
          <a:endParaRPr lang="en-US"/>
        </a:p>
      </dgm:t>
    </dgm:pt>
    <dgm:pt modelId="{24B01AF3-79AD-4B5D-83C3-13A7602A16C1}" type="pres">
      <dgm:prSet presAssocID="{0005C8CE-1102-46E8-B708-D622F07B5285}" presName="Name0" presStyleCnt="0">
        <dgm:presLayoutVars>
          <dgm:dir/>
          <dgm:animLvl val="lvl"/>
          <dgm:resizeHandles val="exact"/>
        </dgm:presLayoutVars>
      </dgm:prSet>
      <dgm:spPr/>
    </dgm:pt>
    <dgm:pt modelId="{ED2426C7-EF2E-465C-962E-684A200B0553}" type="pres">
      <dgm:prSet presAssocID="{7DC55550-E6A6-45D0-974D-3A65906B973F}" presName="composite" presStyleCnt="0"/>
      <dgm:spPr/>
    </dgm:pt>
    <dgm:pt modelId="{DB43E234-2B0A-462A-BA11-A30F6E8CAF9C}" type="pres">
      <dgm:prSet presAssocID="{7DC55550-E6A6-45D0-974D-3A65906B973F}" presName="parTx" presStyleLbl="node1" presStyleIdx="0" presStyleCnt="6">
        <dgm:presLayoutVars>
          <dgm:chMax val="0"/>
          <dgm:chPref val="0"/>
          <dgm:bulletEnabled val="1"/>
        </dgm:presLayoutVars>
      </dgm:prSet>
      <dgm:spPr/>
    </dgm:pt>
    <dgm:pt modelId="{A2326932-4069-47D7-B6BB-1FF26CC4940A}" type="pres">
      <dgm:prSet presAssocID="{7DC55550-E6A6-45D0-974D-3A65906B973F}" presName="desTx" presStyleLbl="revTx" presStyleIdx="0" presStyleCnt="6">
        <dgm:presLayoutVars>
          <dgm:bulletEnabled val="1"/>
        </dgm:presLayoutVars>
      </dgm:prSet>
      <dgm:spPr/>
    </dgm:pt>
    <dgm:pt modelId="{F8E15A38-D599-4EF8-8641-B2AD21EEC44C}" type="pres">
      <dgm:prSet presAssocID="{C0718A8B-5EA3-42B6-B735-2C1825D019DA}" presName="space" presStyleCnt="0"/>
      <dgm:spPr/>
    </dgm:pt>
    <dgm:pt modelId="{52DEC16B-E1B3-48AF-A549-E9DBA146524B}" type="pres">
      <dgm:prSet presAssocID="{D87331D0-C02E-47CC-8CE1-ADBE1DCB9F75}" presName="composite" presStyleCnt="0"/>
      <dgm:spPr/>
    </dgm:pt>
    <dgm:pt modelId="{8909501B-B75B-4DC2-A1DA-F3910DECAF3A}" type="pres">
      <dgm:prSet presAssocID="{D87331D0-C02E-47CC-8CE1-ADBE1DCB9F75}" presName="parTx" presStyleLbl="node1" presStyleIdx="1" presStyleCnt="6">
        <dgm:presLayoutVars>
          <dgm:chMax val="0"/>
          <dgm:chPref val="0"/>
          <dgm:bulletEnabled val="1"/>
        </dgm:presLayoutVars>
      </dgm:prSet>
      <dgm:spPr/>
    </dgm:pt>
    <dgm:pt modelId="{E67CA2BF-EE71-49EC-A732-6262448CC549}" type="pres">
      <dgm:prSet presAssocID="{D87331D0-C02E-47CC-8CE1-ADBE1DCB9F75}" presName="desTx" presStyleLbl="revTx" presStyleIdx="1" presStyleCnt="6">
        <dgm:presLayoutVars>
          <dgm:bulletEnabled val="1"/>
        </dgm:presLayoutVars>
      </dgm:prSet>
      <dgm:spPr/>
    </dgm:pt>
    <dgm:pt modelId="{831024C3-88D8-4F2C-98EA-9676E7B62C41}" type="pres">
      <dgm:prSet presAssocID="{26A5B637-CCE0-417A-B376-E0D904C073ED}" presName="space" presStyleCnt="0"/>
      <dgm:spPr/>
    </dgm:pt>
    <dgm:pt modelId="{C1523960-761D-43E7-A81B-9B1C22C38807}" type="pres">
      <dgm:prSet presAssocID="{E53F8463-7EBE-41B1-96E8-AD3E507BC43D}" presName="composite" presStyleCnt="0"/>
      <dgm:spPr/>
    </dgm:pt>
    <dgm:pt modelId="{5A4B7BAF-E2B0-44BF-8CC4-341BAB6CC289}" type="pres">
      <dgm:prSet presAssocID="{E53F8463-7EBE-41B1-96E8-AD3E507BC43D}" presName="parTx" presStyleLbl="node1" presStyleIdx="2" presStyleCnt="6">
        <dgm:presLayoutVars>
          <dgm:chMax val="0"/>
          <dgm:chPref val="0"/>
          <dgm:bulletEnabled val="1"/>
        </dgm:presLayoutVars>
      </dgm:prSet>
      <dgm:spPr/>
    </dgm:pt>
    <dgm:pt modelId="{34FBD716-C07A-4DD0-A9D1-9A8EFEC32776}" type="pres">
      <dgm:prSet presAssocID="{E53F8463-7EBE-41B1-96E8-AD3E507BC43D}" presName="desTx" presStyleLbl="revTx" presStyleIdx="2" presStyleCnt="6">
        <dgm:presLayoutVars>
          <dgm:bulletEnabled val="1"/>
        </dgm:presLayoutVars>
      </dgm:prSet>
      <dgm:spPr/>
    </dgm:pt>
    <dgm:pt modelId="{E883D2BF-63A7-40B5-B1D0-C1B29A71B6AF}" type="pres">
      <dgm:prSet presAssocID="{C231DA73-A650-4242-A624-7B7B9EA07444}" presName="space" presStyleCnt="0"/>
      <dgm:spPr/>
    </dgm:pt>
    <dgm:pt modelId="{36423C51-FF12-44BE-9470-F41844BD436E}" type="pres">
      <dgm:prSet presAssocID="{109942F8-C277-4F1B-AC51-B6346C04C48B}" presName="composite" presStyleCnt="0"/>
      <dgm:spPr/>
    </dgm:pt>
    <dgm:pt modelId="{EA1EA060-2870-479E-8F4F-7A4B50886193}" type="pres">
      <dgm:prSet presAssocID="{109942F8-C277-4F1B-AC51-B6346C04C48B}" presName="parTx" presStyleLbl="node1" presStyleIdx="3" presStyleCnt="6">
        <dgm:presLayoutVars>
          <dgm:chMax val="0"/>
          <dgm:chPref val="0"/>
          <dgm:bulletEnabled val="1"/>
        </dgm:presLayoutVars>
      </dgm:prSet>
      <dgm:spPr/>
    </dgm:pt>
    <dgm:pt modelId="{564BF7BE-FD99-4593-AB8E-7A351292146C}" type="pres">
      <dgm:prSet presAssocID="{109942F8-C277-4F1B-AC51-B6346C04C48B}" presName="desTx" presStyleLbl="revTx" presStyleIdx="3" presStyleCnt="6">
        <dgm:presLayoutVars>
          <dgm:bulletEnabled val="1"/>
        </dgm:presLayoutVars>
      </dgm:prSet>
      <dgm:spPr/>
    </dgm:pt>
    <dgm:pt modelId="{D541D6D2-D616-452E-9402-2C6EC507FCA8}" type="pres">
      <dgm:prSet presAssocID="{9D7A35D6-1D1D-40F3-B558-0985A9B041BF}" presName="space" presStyleCnt="0"/>
      <dgm:spPr/>
    </dgm:pt>
    <dgm:pt modelId="{3A88BF1B-4A0C-4289-9A1F-E8EE5027EA71}" type="pres">
      <dgm:prSet presAssocID="{328C930B-D76E-450F-80D9-58AED3C1B95E}" presName="composite" presStyleCnt="0"/>
      <dgm:spPr/>
    </dgm:pt>
    <dgm:pt modelId="{B74231AE-BD79-4978-B3F5-BD1565E25471}" type="pres">
      <dgm:prSet presAssocID="{328C930B-D76E-450F-80D9-58AED3C1B95E}" presName="parTx" presStyleLbl="node1" presStyleIdx="4" presStyleCnt="6">
        <dgm:presLayoutVars>
          <dgm:chMax val="0"/>
          <dgm:chPref val="0"/>
          <dgm:bulletEnabled val="1"/>
        </dgm:presLayoutVars>
      </dgm:prSet>
      <dgm:spPr/>
    </dgm:pt>
    <dgm:pt modelId="{FEC53290-C5B3-47A1-8453-DD68F6A60E1A}" type="pres">
      <dgm:prSet presAssocID="{328C930B-D76E-450F-80D9-58AED3C1B95E}" presName="desTx" presStyleLbl="revTx" presStyleIdx="4" presStyleCnt="6">
        <dgm:presLayoutVars>
          <dgm:bulletEnabled val="1"/>
        </dgm:presLayoutVars>
      </dgm:prSet>
      <dgm:spPr/>
    </dgm:pt>
    <dgm:pt modelId="{29DB69F7-EF17-4C55-9C5F-5FF68FC051B5}" type="pres">
      <dgm:prSet presAssocID="{6D41854F-7988-48FF-98CC-B5C277DFC33F}" presName="space" presStyleCnt="0"/>
      <dgm:spPr/>
    </dgm:pt>
    <dgm:pt modelId="{2C44228D-9801-4D77-A85E-8573150F3519}" type="pres">
      <dgm:prSet presAssocID="{E6067B99-6A76-439D-A4F5-1E923DE080C5}" presName="composite" presStyleCnt="0"/>
      <dgm:spPr/>
    </dgm:pt>
    <dgm:pt modelId="{3303BE37-AE39-420F-B048-317B7265218A}" type="pres">
      <dgm:prSet presAssocID="{E6067B99-6A76-439D-A4F5-1E923DE080C5}" presName="parTx" presStyleLbl="node1" presStyleIdx="5" presStyleCnt="6">
        <dgm:presLayoutVars>
          <dgm:chMax val="0"/>
          <dgm:chPref val="0"/>
          <dgm:bulletEnabled val="1"/>
        </dgm:presLayoutVars>
      </dgm:prSet>
      <dgm:spPr/>
    </dgm:pt>
    <dgm:pt modelId="{44B76220-2B5A-4A5A-B679-8D97F41F7220}" type="pres">
      <dgm:prSet presAssocID="{E6067B99-6A76-439D-A4F5-1E923DE080C5}" presName="desTx" presStyleLbl="revTx" presStyleIdx="5" presStyleCnt="6">
        <dgm:presLayoutVars>
          <dgm:bulletEnabled val="1"/>
        </dgm:presLayoutVars>
      </dgm:prSet>
      <dgm:spPr/>
    </dgm:pt>
  </dgm:ptLst>
  <dgm:cxnLst>
    <dgm:cxn modelId="{0CA18903-B80C-4864-9767-25C16A689EB9}" srcId="{328C930B-D76E-450F-80D9-58AED3C1B95E}" destId="{623C8D9E-C8E1-464F-89CD-F989E23347F6}" srcOrd="0" destOrd="0" parTransId="{26238127-03C7-47DD-BF06-98A9B391D059}" sibTransId="{7AB0DCB0-6D9B-430D-AD89-3113C44FAF6A}"/>
    <dgm:cxn modelId="{317B4D0A-0703-45CD-9810-A2487A80D708}" type="presOf" srcId="{E6067B99-6A76-439D-A4F5-1E923DE080C5}" destId="{3303BE37-AE39-420F-B048-317B7265218A}" srcOrd="0" destOrd="0" presId="urn:microsoft.com/office/officeart/2005/8/layout/chevron1"/>
    <dgm:cxn modelId="{BF0DF40F-CE1B-40C8-B3B9-3E15FDAB5525}" type="presOf" srcId="{553A8EF2-4A2E-4493-92DC-E4D88DEA0595}" destId="{44B76220-2B5A-4A5A-B679-8D97F41F7220}" srcOrd="0" destOrd="0" presId="urn:microsoft.com/office/officeart/2005/8/layout/chevron1"/>
    <dgm:cxn modelId="{935CBC10-BB63-4A96-92DB-FABE032D905E}" type="presOf" srcId="{D87331D0-C02E-47CC-8CE1-ADBE1DCB9F75}" destId="{8909501B-B75B-4DC2-A1DA-F3910DECAF3A}" srcOrd="0" destOrd="0" presId="urn:microsoft.com/office/officeart/2005/8/layout/chevron1"/>
    <dgm:cxn modelId="{FE508A33-119D-4BAE-9EB7-231A8DDDFFDF}" type="presOf" srcId="{26AE1457-9D86-4E33-B5D6-98967EC37EBE}" destId="{564BF7BE-FD99-4593-AB8E-7A351292146C}" srcOrd="0" destOrd="0" presId="urn:microsoft.com/office/officeart/2005/8/layout/chevron1"/>
    <dgm:cxn modelId="{67CC833C-9F26-4CBC-9F35-F58D636AFCB8}" srcId="{7DC55550-E6A6-45D0-974D-3A65906B973F}" destId="{6073ACEF-C205-4DB6-86DF-BAC9B13E9EE8}" srcOrd="0" destOrd="0" parTransId="{593682BF-DB84-42F2-BDDE-381B99999CDE}" sibTransId="{B9A81147-43EA-4998-B533-6A5D9A6415D4}"/>
    <dgm:cxn modelId="{C6E0B13F-B87D-4B2C-A31D-AB68F111435D}" type="presOf" srcId="{E5D28D71-648A-49E7-99C6-7B6B5C275121}" destId="{34FBD716-C07A-4DD0-A9D1-9A8EFEC32776}" srcOrd="0" destOrd="0" presId="urn:microsoft.com/office/officeart/2005/8/layout/chevron1"/>
    <dgm:cxn modelId="{B9B28F5B-3EEC-4D9E-8569-085A0E96660F}" type="presOf" srcId="{7DC55550-E6A6-45D0-974D-3A65906B973F}" destId="{DB43E234-2B0A-462A-BA11-A30F6E8CAF9C}" srcOrd="0" destOrd="0" presId="urn:microsoft.com/office/officeart/2005/8/layout/chevron1"/>
    <dgm:cxn modelId="{181EEF63-EBFC-4C21-9A80-B7629FEBD138}" srcId="{0005C8CE-1102-46E8-B708-D622F07B5285}" destId="{328C930B-D76E-450F-80D9-58AED3C1B95E}" srcOrd="4" destOrd="0" parTransId="{CC9748CF-47D8-494D-9C1C-55873F8D6695}" sibTransId="{6D41854F-7988-48FF-98CC-B5C277DFC33F}"/>
    <dgm:cxn modelId="{7881DD44-D385-462A-BA6E-40928AB242C1}" srcId="{0005C8CE-1102-46E8-B708-D622F07B5285}" destId="{7DC55550-E6A6-45D0-974D-3A65906B973F}" srcOrd="0" destOrd="0" parTransId="{D09B2035-F6F5-4748-BBF7-A5EBE9E28EDC}" sibTransId="{C0718A8B-5EA3-42B6-B735-2C1825D019DA}"/>
    <dgm:cxn modelId="{B14E426B-6600-446D-91A7-D2DA7699D7DF}" srcId="{109942F8-C277-4F1B-AC51-B6346C04C48B}" destId="{26AE1457-9D86-4E33-B5D6-98967EC37EBE}" srcOrd="0" destOrd="0" parTransId="{4A65E1A5-1838-4D9E-BACF-B70FA462A176}" sibTransId="{64141651-6FFF-46BC-993E-4D72DF82CC68}"/>
    <dgm:cxn modelId="{A853A64F-A5EF-4315-903F-BE707B931CB8}" type="presOf" srcId="{0005C8CE-1102-46E8-B708-D622F07B5285}" destId="{24B01AF3-79AD-4B5D-83C3-13A7602A16C1}" srcOrd="0" destOrd="0" presId="urn:microsoft.com/office/officeart/2005/8/layout/chevron1"/>
    <dgm:cxn modelId="{25880253-00A5-4009-BF84-4801EFF7B8D5}" srcId="{E6067B99-6A76-439D-A4F5-1E923DE080C5}" destId="{553A8EF2-4A2E-4493-92DC-E4D88DEA0595}" srcOrd="0" destOrd="0" parTransId="{895BC1E1-7E1A-4643-BAF6-1B0A9B4AC7EC}" sibTransId="{586438F4-B25E-4C4F-AB19-C2918E7C6DAE}"/>
    <dgm:cxn modelId="{098B4B7D-F25E-472E-A2F0-6AA76F133C1E}" type="presOf" srcId="{328C930B-D76E-450F-80D9-58AED3C1B95E}" destId="{B74231AE-BD79-4978-B3F5-BD1565E25471}" srcOrd="0" destOrd="0" presId="urn:microsoft.com/office/officeart/2005/8/layout/chevron1"/>
    <dgm:cxn modelId="{AD7CA27E-7313-4AE8-B81E-FDF04EEBFC35}" srcId="{0005C8CE-1102-46E8-B708-D622F07B5285}" destId="{D87331D0-C02E-47CC-8CE1-ADBE1DCB9F75}" srcOrd="1" destOrd="0" parTransId="{25569A32-DCD2-4BE8-ADB8-551842DF574C}" sibTransId="{26A5B637-CCE0-417A-B376-E0D904C073ED}"/>
    <dgm:cxn modelId="{C22B7086-5BF1-449A-B5E9-1AF3C502E4AC}" srcId="{0005C8CE-1102-46E8-B708-D622F07B5285}" destId="{109942F8-C277-4F1B-AC51-B6346C04C48B}" srcOrd="3" destOrd="0" parTransId="{7C7D1207-5562-4985-81C2-8708DECD89DB}" sibTransId="{9D7A35D6-1D1D-40F3-B558-0985A9B041BF}"/>
    <dgm:cxn modelId="{92133C91-7D64-4E27-9AF4-EA63F9ADB180}" type="presOf" srcId="{872067A9-4531-4F43-9841-655F710548BC}" destId="{E67CA2BF-EE71-49EC-A732-6262448CC549}" srcOrd="0" destOrd="0" presId="urn:microsoft.com/office/officeart/2005/8/layout/chevron1"/>
    <dgm:cxn modelId="{A85C2FA0-54E4-49C3-97A2-5059554C1F68}" type="presOf" srcId="{109942F8-C277-4F1B-AC51-B6346C04C48B}" destId="{EA1EA060-2870-479E-8F4F-7A4B50886193}" srcOrd="0" destOrd="0" presId="urn:microsoft.com/office/officeart/2005/8/layout/chevron1"/>
    <dgm:cxn modelId="{6B2249A0-2C29-4E83-AE1E-2B4DF3B2B5B4}" srcId="{E53F8463-7EBE-41B1-96E8-AD3E507BC43D}" destId="{E5D28D71-648A-49E7-99C6-7B6B5C275121}" srcOrd="0" destOrd="0" parTransId="{E1DF1DA2-1D34-4E70-8135-841F4FABDCBA}" sibTransId="{A654493A-5D46-4FDD-81CF-9FE0FC470F47}"/>
    <dgm:cxn modelId="{BBF3DEA0-E0CC-4486-BD6A-0066F38A9698}" srcId="{D87331D0-C02E-47CC-8CE1-ADBE1DCB9F75}" destId="{872067A9-4531-4F43-9841-655F710548BC}" srcOrd="0" destOrd="0" parTransId="{FDC373A7-A755-40A2-B1F6-85CAC2BA5B04}" sibTransId="{52E25055-5D72-4635-9AF2-E961C073B346}"/>
    <dgm:cxn modelId="{B3C9D7AC-27C5-40A5-B672-E7682E628E3E}" srcId="{0005C8CE-1102-46E8-B708-D622F07B5285}" destId="{E53F8463-7EBE-41B1-96E8-AD3E507BC43D}" srcOrd="2" destOrd="0" parTransId="{0893B3D5-326F-4CDE-A96C-B51655536D10}" sibTransId="{C231DA73-A650-4242-A624-7B7B9EA07444}"/>
    <dgm:cxn modelId="{FC10ACC3-E904-4605-BB4D-10AAC0FF9E45}" type="presOf" srcId="{E53F8463-7EBE-41B1-96E8-AD3E507BC43D}" destId="{5A4B7BAF-E2B0-44BF-8CC4-341BAB6CC289}" srcOrd="0" destOrd="0" presId="urn:microsoft.com/office/officeart/2005/8/layout/chevron1"/>
    <dgm:cxn modelId="{8B8D10C8-E1A4-4095-8B7F-ED313D8B0FF6}" type="presOf" srcId="{623C8D9E-C8E1-464F-89CD-F989E23347F6}" destId="{FEC53290-C5B3-47A1-8453-DD68F6A60E1A}" srcOrd="0" destOrd="0" presId="urn:microsoft.com/office/officeart/2005/8/layout/chevron1"/>
    <dgm:cxn modelId="{8B514EE8-D5D9-4E5D-94D1-5AB276D5F380}" type="presOf" srcId="{6073ACEF-C205-4DB6-86DF-BAC9B13E9EE8}" destId="{A2326932-4069-47D7-B6BB-1FF26CC4940A}" srcOrd="0" destOrd="0" presId="urn:microsoft.com/office/officeart/2005/8/layout/chevron1"/>
    <dgm:cxn modelId="{04DFB1F5-69EC-4874-8B0B-0D30BE72135F}" srcId="{0005C8CE-1102-46E8-B708-D622F07B5285}" destId="{E6067B99-6A76-439D-A4F5-1E923DE080C5}" srcOrd="5" destOrd="0" parTransId="{EB3D0CF9-0DB3-4A1E-80D8-3ADBF0E18D33}" sibTransId="{12C0ACA0-19D9-47F5-96B3-65A510F66B0E}"/>
    <dgm:cxn modelId="{9E91454A-EB37-4045-B6BB-9735709D2B1C}" type="presParOf" srcId="{24B01AF3-79AD-4B5D-83C3-13A7602A16C1}" destId="{ED2426C7-EF2E-465C-962E-684A200B0553}" srcOrd="0" destOrd="0" presId="urn:microsoft.com/office/officeart/2005/8/layout/chevron1"/>
    <dgm:cxn modelId="{73C8BED7-BB89-469D-BD71-75D0A3A597B6}" type="presParOf" srcId="{ED2426C7-EF2E-465C-962E-684A200B0553}" destId="{DB43E234-2B0A-462A-BA11-A30F6E8CAF9C}" srcOrd="0" destOrd="0" presId="urn:microsoft.com/office/officeart/2005/8/layout/chevron1"/>
    <dgm:cxn modelId="{ACC2A924-4849-4FE5-B290-F3A32C9E9D9B}" type="presParOf" srcId="{ED2426C7-EF2E-465C-962E-684A200B0553}" destId="{A2326932-4069-47D7-B6BB-1FF26CC4940A}" srcOrd="1" destOrd="0" presId="urn:microsoft.com/office/officeart/2005/8/layout/chevron1"/>
    <dgm:cxn modelId="{21C1BFC8-4B65-4D34-BC1C-744138625D66}" type="presParOf" srcId="{24B01AF3-79AD-4B5D-83C3-13A7602A16C1}" destId="{F8E15A38-D599-4EF8-8641-B2AD21EEC44C}" srcOrd="1" destOrd="0" presId="urn:microsoft.com/office/officeart/2005/8/layout/chevron1"/>
    <dgm:cxn modelId="{8A7BB715-1517-44FB-A148-62C09DD84B4B}" type="presParOf" srcId="{24B01AF3-79AD-4B5D-83C3-13A7602A16C1}" destId="{52DEC16B-E1B3-48AF-A549-E9DBA146524B}" srcOrd="2" destOrd="0" presId="urn:microsoft.com/office/officeart/2005/8/layout/chevron1"/>
    <dgm:cxn modelId="{2E9902A2-6FFB-4BC4-897C-B0246AEC1143}" type="presParOf" srcId="{52DEC16B-E1B3-48AF-A549-E9DBA146524B}" destId="{8909501B-B75B-4DC2-A1DA-F3910DECAF3A}" srcOrd="0" destOrd="0" presId="urn:microsoft.com/office/officeart/2005/8/layout/chevron1"/>
    <dgm:cxn modelId="{48D977AF-6763-4C0B-AEF3-7DC437B32407}" type="presParOf" srcId="{52DEC16B-E1B3-48AF-A549-E9DBA146524B}" destId="{E67CA2BF-EE71-49EC-A732-6262448CC549}" srcOrd="1" destOrd="0" presId="urn:microsoft.com/office/officeart/2005/8/layout/chevron1"/>
    <dgm:cxn modelId="{8890B22B-1C12-421E-B687-696047F2C02D}" type="presParOf" srcId="{24B01AF3-79AD-4B5D-83C3-13A7602A16C1}" destId="{831024C3-88D8-4F2C-98EA-9676E7B62C41}" srcOrd="3" destOrd="0" presId="urn:microsoft.com/office/officeart/2005/8/layout/chevron1"/>
    <dgm:cxn modelId="{8D724940-7E38-45F1-B21B-B9DA7CD27764}" type="presParOf" srcId="{24B01AF3-79AD-4B5D-83C3-13A7602A16C1}" destId="{C1523960-761D-43E7-A81B-9B1C22C38807}" srcOrd="4" destOrd="0" presId="urn:microsoft.com/office/officeart/2005/8/layout/chevron1"/>
    <dgm:cxn modelId="{560B1F7E-AE36-457B-94FC-7DAB0FD6ACD1}" type="presParOf" srcId="{C1523960-761D-43E7-A81B-9B1C22C38807}" destId="{5A4B7BAF-E2B0-44BF-8CC4-341BAB6CC289}" srcOrd="0" destOrd="0" presId="urn:microsoft.com/office/officeart/2005/8/layout/chevron1"/>
    <dgm:cxn modelId="{6819019C-694F-4900-A144-D9F4EF394543}" type="presParOf" srcId="{C1523960-761D-43E7-A81B-9B1C22C38807}" destId="{34FBD716-C07A-4DD0-A9D1-9A8EFEC32776}" srcOrd="1" destOrd="0" presId="urn:microsoft.com/office/officeart/2005/8/layout/chevron1"/>
    <dgm:cxn modelId="{FFAF86F7-D89D-497C-936B-18715D16A73B}" type="presParOf" srcId="{24B01AF3-79AD-4B5D-83C3-13A7602A16C1}" destId="{E883D2BF-63A7-40B5-B1D0-C1B29A71B6AF}" srcOrd="5" destOrd="0" presId="urn:microsoft.com/office/officeart/2005/8/layout/chevron1"/>
    <dgm:cxn modelId="{BB93A3CA-70B1-4C66-9A6B-8C69ECFA97BD}" type="presParOf" srcId="{24B01AF3-79AD-4B5D-83C3-13A7602A16C1}" destId="{36423C51-FF12-44BE-9470-F41844BD436E}" srcOrd="6" destOrd="0" presId="urn:microsoft.com/office/officeart/2005/8/layout/chevron1"/>
    <dgm:cxn modelId="{F2427B40-D339-47D5-B1CB-7D329126EC55}" type="presParOf" srcId="{36423C51-FF12-44BE-9470-F41844BD436E}" destId="{EA1EA060-2870-479E-8F4F-7A4B50886193}" srcOrd="0" destOrd="0" presId="urn:microsoft.com/office/officeart/2005/8/layout/chevron1"/>
    <dgm:cxn modelId="{705E0144-7012-4A44-B29C-7A0B36B410CB}" type="presParOf" srcId="{36423C51-FF12-44BE-9470-F41844BD436E}" destId="{564BF7BE-FD99-4593-AB8E-7A351292146C}" srcOrd="1" destOrd="0" presId="urn:microsoft.com/office/officeart/2005/8/layout/chevron1"/>
    <dgm:cxn modelId="{07665670-896E-4249-A6D3-0F0E10BC8BBD}" type="presParOf" srcId="{24B01AF3-79AD-4B5D-83C3-13A7602A16C1}" destId="{D541D6D2-D616-452E-9402-2C6EC507FCA8}" srcOrd="7" destOrd="0" presId="urn:microsoft.com/office/officeart/2005/8/layout/chevron1"/>
    <dgm:cxn modelId="{3BF4FDFE-C3B1-4C23-A6E3-BA9FD1794CBD}" type="presParOf" srcId="{24B01AF3-79AD-4B5D-83C3-13A7602A16C1}" destId="{3A88BF1B-4A0C-4289-9A1F-E8EE5027EA71}" srcOrd="8" destOrd="0" presId="urn:microsoft.com/office/officeart/2005/8/layout/chevron1"/>
    <dgm:cxn modelId="{4CE9E076-7743-4C09-9429-F391A450AB9A}" type="presParOf" srcId="{3A88BF1B-4A0C-4289-9A1F-E8EE5027EA71}" destId="{B74231AE-BD79-4978-B3F5-BD1565E25471}" srcOrd="0" destOrd="0" presId="urn:microsoft.com/office/officeart/2005/8/layout/chevron1"/>
    <dgm:cxn modelId="{16207BFB-CE60-4AF9-A30F-BA091183561B}" type="presParOf" srcId="{3A88BF1B-4A0C-4289-9A1F-E8EE5027EA71}" destId="{FEC53290-C5B3-47A1-8453-DD68F6A60E1A}" srcOrd="1" destOrd="0" presId="urn:microsoft.com/office/officeart/2005/8/layout/chevron1"/>
    <dgm:cxn modelId="{8348EFD6-C695-4809-9CAC-EE7222C50F16}" type="presParOf" srcId="{24B01AF3-79AD-4B5D-83C3-13A7602A16C1}" destId="{29DB69F7-EF17-4C55-9C5F-5FF68FC051B5}" srcOrd="9" destOrd="0" presId="urn:microsoft.com/office/officeart/2005/8/layout/chevron1"/>
    <dgm:cxn modelId="{38821CD9-346D-4C2A-BE93-C75C4494DA32}" type="presParOf" srcId="{24B01AF3-79AD-4B5D-83C3-13A7602A16C1}" destId="{2C44228D-9801-4D77-A85E-8573150F3519}" srcOrd="10" destOrd="0" presId="urn:microsoft.com/office/officeart/2005/8/layout/chevron1"/>
    <dgm:cxn modelId="{4DADF3C0-D46A-45EB-8144-A1ABCF53D9EA}" type="presParOf" srcId="{2C44228D-9801-4D77-A85E-8573150F3519}" destId="{3303BE37-AE39-420F-B048-317B7265218A}" srcOrd="0" destOrd="0" presId="urn:microsoft.com/office/officeart/2005/8/layout/chevron1"/>
    <dgm:cxn modelId="{6B782F46-4089-41B0-97E3-08FD9071A1AA}" type="presParOf" srcId="{2C44228D-9801-4D77-A85E-8573150F3519}" destId="{44B76220-2B5A-4A5A-B679-8D97F41F7220}" srcOrd="1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274C593-3AF6-45F2-B33E-66D2DEA236B0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D09227F-9573-463F-857B-EE4CB4214C24}">
      <dgm:prSet phldrT="[Text]" custT="1"/>
      <dgm:spPr/>
      <dgm:t>
        <a:bodyPr/>
        <a:lstStyle/>
        <a:p>
          <a:r>
            <a:rPr lang="en-US" sz="2400" b="1">
              <a:latin typeface="Arial" panose="020B0604020202020204" pitchFamily="34" charset="0"/>
              <a:cs typeface="Arial" panose="020B0604020202020204" pitchFamily="34" charset="0"/>
            </a:rPr>
            <a:t>Grade 8 Civics Test Design</a:t>
          </a:r>
        </a:p>
      </dgm:t>
    </dgm:pt>
    <dgm:pt modelId="{FBFB6148-FA47-43A2-BE37-71A5798CFC23}" type="parTrans" cxnId="{8F30D891-0EE7-4754-BD49-93CE22FB89E0}">
      <dgm:prSet/>
      <dgm:spPr/>
      <dgm:t>
        <a:bodyPr/>
        <a:lstStyle/>
        <a:p>
          <a:endParaRPr lang="en-US"/>
        </a:p>
      </dgm:t>
    </dgm:pt>
    <dgm:pt modelId="{71AAEDE9-FE38-46A0-B311-AAEC8CBDD48E}" type="sibTrans" cxnId="{8F30D891-0EE7-4754-BD49-93CE22FB89E0}">
      <dgm:prSet/>
      <dgm:spPr/>
      <dgm:t>
        <a:bodyPr/>
        <a:lstStyle/>
        <a:p>
          <a:endParaRPr lang="en-US"/>
        </a:p>
      </dgm:t>
    </dgm:pt>
    <dgm:pt modelId="{7E640F5A-7EB1-49ED-8742-55B74CF63D22}">
      <dgm:prSet phldrT="[Text]" custT="1"/>
      <dgm:spPr>
        <a:solidFill>
          <a:schemeClr val="accent2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2000" b="1">
              <a:latin typeface="Arial" panose="020B0604020202020204" pitchFamily="34" charset="0"/>
              <a:cs typeface="Arial" panose="020B0604020202020204" pitchFamily="34" charset="0"/>
            </a:rPr>
            <a:t>State-Level Performance Task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1800" b="0">
              <a:latin typeface="Arial" panose="020B0604020202020204" pitchFamily="34" charset="0"/>
              <a:cs typeface="Arial" panose="020B0604020202020204" pitchFamily="34" charset="0"/>
            </a:rPr>
            <a:t>(covers one of the seven civics topics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1800" b="0">
              <a:latin typeface="Arial" panose="020B0604020202020204" pitchFamily="34" charset="0"/>
              <a:cs typeface="Arial" panose="020B0604020202020204" pitchFamily="34" charset="0"/>
            </a:rPr>
            <a:t>in the Framework)</a:t>
          </a:r>
        </a:p>
      </dgm:t>
    </dgm:pt>
    <dgm:pt modelId="{130C46CC-2934-41E3-BE6A-0D52B1E58993}" type="parTrans" cxnId="{3349E632-36C4-4202-A400-90D25B116423}">
      <dgm:prSet/>
      <dgm:spPr>
        <a:ln w="28575"/>
      </dgm:spPr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D111F3F-5E19-433A-9BE8-1CBF7F6D1E20}" type="sibTrans" cxnId="{3349E632-36C4-4202-A400-90D25B116423}">
      <dgm:prSet/>
      <dgm:spPr/>
      <dgm:t>
        <a:bodyPr/>
        <a:lstStyle/>
        <a:p>
          <a:endParaRPr lang="en-US"/>
        </a:p>
      </dgm:t>
    </dgm:pt>
    <dgm:pt modelId="{A6085607-3760-42F5-8F2A-5A2469C9ED16}">
      <dgm:prSet phldrT="[Text]" custT="1"/>
      <dgm:spPr>
        <a:solidFill>
          <a:schemeClr val="accent3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2000" b="1">
              <a:latin typeface="Arial" panose="020B0604020202020204" pitchFamily="34" charset="0"/>
              <a:cs typeface="Arial" panose="020B0604020202020204" pitchFamily="34" charset="0"/>
            </a:rPr>
            <a:t>End-of-Course Computer-based Test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1800" b="0">
              <a:latin typeface="Arial" panose="020B0604020202020204" pitchFamily="34" charset="0"/>
              <a:cs typeface="Arial" panose="020B0604020202020204" pitchFamily="34" charset="0"/>
            </a:rPr>
            <a:t>(covers full breadth of grade 8 civics standards)</a:t>
          </a:r>
        </a:p>
      </dgm:t>
    </dgm:pt>
    <dgm:pt modelId="{0836C800-47F7-48E2-B48E-9DB9AE9EA420}" type="parTrans" cxnId="{D3A5DCDC-263F-462E-8DDD-C70D01144F33}">
      <dgm:prSet/>
      <dgm:spPr>
        <a:ln w="28575"/>
      </dgm:spPr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979156D-9857-4500-A776-BAE1E04A7A05}" type="sibTrans" cxnId="{D3A5DCDC-263F-462E-8DDD-C70D01144F33}">
      <dgm:prSet/>
      <dgm:spPr/>
      <dgm:t>
        <a:bodyPr/>
        <a:lstStyle/>
        <a:p>
          <a:endParaRPr lang="en-US"/>
        </a:p>
      </dgm:t>
    </dgm:pt>
    <dgm:pt modelId="{9E20147A-A267-4BDD-B159-83D1FC086CD1}">
      <dgm:prSet phldrT="[Text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US" sz="20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Selected-response and constructed-response questions </a:t>
          </a:r>
        </a:p>
        <a:p>
          <a:r>
            <a:rPr lang="en-US" sz="1600" i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Administered on TestNav</a:t>
          </a:r>
        </a:p>
      </dgm:t>
    </dgm:pt>
    <dgm:pt modelId="{0B740947-07C0-474F-8535-1AA267C7B909}" type="parTrans" cxnId="{915281F2-1465-4030-AD33-6915DBF73093}">
      <dgm:prSet/>
      <dgm:spPr>
        <a:ln w="28575"/>
      </dgm:spPr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898CF0F-66F9-413A-8DEC-8E8852A6DAA8}" type="sibTrans" cxnId="{915281F2-1465-4030-AD33-6915DBF73093}">
      <dgm:prSet/>
      <dgm:spPr/>
      <dgm:t>
        <a:bodyPr/>
        <a:lstStyle/>
        <a:p>
          <a:endParaRPr lang="en-US"/>
        </a:p>
      </dgm:t>
    </dgm:pt>
    <dgm:pt modelId="{099AD9B4-3821-4F6A-8B5E-358A0F236A46}">
      <dgm:prSet phldrT="[Text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US" sz="20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Selected-response questions only</a:t>
          </a:r>
          <a:br>
            <a:rPr lang="en-US" sz="20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1600" i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Administered on TestNav</a:t>
          </a:r>
          <a:endParaRPr lang="en-US" sz="16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6DA268A-324D-471F-B9EE-5D24796A2A76}" type="parTrans" cxnId="{699891AC-8DE1-4DBE-A8F9-3175A564829A}">
      <dgm:prSet/>
      <dgm:spPr>
        <a:ln w="28575"/>
      </dgm:spPr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240F9D9-F93E-4584-94E3-242C302B0E81}" type="sibTrans" cxnId="{699891AC-8DE1-4DBE-A8F9-3175A564829A}">
      <dgm:prSet/>
      <dgm:spPr/>
      <dgm:t>
        <a:bodyPr/>
        <a:lstStyle/>
        <a:p>
          <a:endParaRPr lang="en-US"/>
        </a:p>
      </dgm:t>
    </dgm:pt>
    <dgm:pt modelId="{658A41BF-CBC3-4AF2-A573-EC0256C6B962}" type="pres">
      <dgm:prSet presAssocID="{A274C593-3AF6-45F2-B33E-66D2DEA236B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368D775E-8178-41C3-AB0D-EA22C284763F}" type="pres">
      <dgm:prSet presAssocID="{DD09227F-9573-463F-857B-EE4CB4214C24}" presName="hierRoot1" presStyleCnt="0">
        <dgm:presLayoutVars>
          <dgm:hierBranch val="init"/>
        </dgm:presLayoutVars>
      </dgm:prSet>
      <dgm:spPr/>
    </dgm:pt>
    <dgm:pt modelId="{46F14C87-B1F3-4092-B51C-E0DAA457A78E}" type="pres">
      <dgm:prSet presAssocID="{DD09227F-9573-463F-857B-EE4CB4214C24}" presName="rootComposite1" presStyleCnt="0"/>
      <dgm:spPr/>
    </dgm:pt>
    <dgm:pt modelId="{E766AD8B-3D2F-4317-8730-27C60E3254BE}" type="pres">
      <dgm:prSet presAssocID="{DD09227F-9573-463F-857B-EE4CB4214C24}" presName="rootText1" presStyleLbl="node0" presStyleIdx="0" presStyleCnt="1" custScaleX="688229" custScaleY="78919" custLinFactNeighborY="-1871">
        <dgm:presLayoutVars>
          <dgm:chPref val="3"/>
        </dgm:presLayoutVars>
      </dgm:prSet>
      <dgm:spPr/>
    </dgm:pt>
    <dgm:pt modelId="{AC99267C-AD11-43F8-ACC5-C67E4B82D1A5}" type="pres">
      <dgm:prSet presAssocID="{DD09227F-9573-463F-857B-EE4CB4214C24}" presName="rootConnector1" presStyleLbl="node1" presStyleIdx="0" presStyleCnt="0"/>
      <dgm:spPr/>
    </dgm:pt>
    <dgm:pt modelId="{1F292114-0722-4BCF-9554-1E418C94563D}" type="pres">
      <dgm:prSet presAssocID="{DD09227F-9573-463F-857B-EE4CB4214C24}" presName="hierChild2" presStyleCnt="0"/>
      <dgm:spPr/>
    </dgm:pt>
    <dgm:pt modelId="{E241C4A5-E95A-4D20-AB94-7C5301116AB8}" type="pres">
      <dgm:prSet presAssocID="{130C46CC-2934-41E3-BE6A-0D52B1E58993}" presName="Name37" presStyleLbl="parChTrans1D2" presStyleIdx="0" presStyleCnt="2"/>
      <dgm:spPr/>
    </dgm:pt>
    <dgm:pt modelId="{0C7F47CA-CB62-43FC-996C-D8DAADC0163E}" type="pres">
      <dgm:prSet presAssocID="{7E640F5A-7EB1-49ED-8742-55B74CF63D22}" presName="hierRoot2" presStyleCnt="0">
        <dgm:presLayoutVars>
          <dgm:hierBranch val="init"/>
        </dgm:presLayoutVars>
      </dgm:prSet>
      <dgm:spPr/>
    </dgm:pt>
    <dgm:pt modelId="{DF35CDA1-DAD3-4064-B058-DDE15FCCB24B}" type="pres">
      <dgm:prSet presAssocID="{7E640F5A-7EB1-49ED-8742-55B74CF63D22}" presName="rootComposite" presStyleCnt="0"/>
      <dgm:spPr/>
    </dgm:pt>
    <dgm:pt modelId="{85E719BB-C797-416E-B936-61008662FD9B}" type="pres">
      <dgm:prSet presAssocID="{7E640F5A-7EB1-49ED-8742-55B74CF63D22}" presName="rootText" presStyleLbl="node2" presStyleIdx="0" presStyleCnt="2" custScaleX="318464" custScaleY="141210">
        <dgm:presLayoutVars>
          <dgm:chPref val="3"/>
        </dgm:presLayoutVars>
      </dgm:prSet>
      <dgm:spPr/>
    </dgm:pt>
    <dgm:pt modelId="{FAABBEE0-7CA8-41BA-9F99-0259BCEDDCF3}" type="pres">
      <dgm:prSet presAssocID="{7E640F5A-7EB1-49ED-8742-55B74CF63D22}" presName="rootConnector" presStyleLbl="node2" presStyleIdx="0" presStyleCnt="2"/>
      <dgm:spPr/>
    </dgm:pt>
    <dgm:pt modelId="{567D6EF2-B254-4A17-ACA0-F5976D28D613}" type="pres">
      <dgm:prSet presAssocID="{7E640F5A-7EB1-49ED-8742-55B74CF63D22}" presName="hierChild4" presStyleCnt="0"/>
      <dgm:spPr/>
    </dgm:pt>
    <dgm:pt modelId="{6F1BB7D0-EB6C-497F-873F-016ABC4080C0}" type="pres">
      <dgm:prSet presAssocID="{0B740947-07C0-474F-8535-1AA267C7B909}" presName="Name37" presStyleLbl="parChTrans1D3" presStyleIdx="0" presStyleCnt="2"/>
      <dgm:spPr/>
    </dgm:pt>
    <dgm:pt modelId="{4C40C08C-E2B0-4142-833D-F6627D5F36B2}" type="pres">
      <dgm:prSet presAssocID="{9E20147A-A267-4BDD-B159-83D1FC086CD1}" presName="hierRoot2" presStyleCnt="0">
        <dgm:presLayoutVars>
          <dgm:hierBranch val="init"/>
        </dgm:presLayoutVars>
      </dgm:prSet>
      <dgm:spPr/>
    </dgm:pt>
    <dgm:pt modelId="{2782CE08-574D-4069-9E85-A267EE015785}" type="pres">
      <dgm:prSet presAssocID="{9E20147A-A267-4BDD-B159-83D1FC086CD1}" presName="rootComposite" presStyleCnt="0"/>
      <dgm:spPr/>
    </dgm:pt>
    <dgm:pt modelId="{8717A82C-F3B6-447E-AE9D-077DF21807C9}" type="pres">
      <dgm:prSet presAssocID="{9E20147A-A267-4BDD-B159-83D1FC086CD1}" presName="rootText" presStyleLbl="node3" presStyleIdx="0" presStyleCnt="2" custScaleX="235231" custScaleY="180785">
        <dgm:presLayoutVars>
          <dgm:chPref val="3"/>
        </dgm:presLayoutVars>
      </dgm:prSet>
      <dgm:spPr/>
    </dgm:pt>
    <dgm:pt modelId="{C9CE8779-E915-4ACA-A290-9B8CDB9D00DA}" type="pres">
      <dgm:prSet presAssocID="{9E20147A-A267-4BDD-B159-83D1FC086CD1}" presName="rootConnector" presStyleLbl="node3" presStyleIdx="0" presStyleCnt="2"/>
      <dgm:spPr/>
    </dgm:pt>
    <dgm:pt modelId="{D15E2910-4023-4322-9828-21980F8A4995}" type="pres">
      <dgm:prSet presAssocID="{9E20147A-A267-4BDD-B159-83D1FC086CD1}" presName="hierChild4" presStyleCnt="0"/>
      <dgm:spPr/>
    </dgm:pt>
    <dgm:pt modelId="{9E84EFDB-767B-4B73-BF36-44F59B34DA49}" type="pres">
      <dgm:prSet presAssocID="{9E20147A-A267-4BDD-B159-83D1FC086CD1}" presName="hierChild5" presStyleCnt="0"/>
      <dgm:spPr/>
    </dgm:pt>
    <dgm:pt modelId="{50606792-1FA6-4C9A-885E-7179592BDF74}" type="pres">
      <dgm:prSet presAssocID="{7E640F5A-7EB1-49ED-8742-55B74CF63D22}" presName="hierChild5" presStyleCnt="0"/>
      <dgm:spPr/>
    </dgm:pt>
    <dgm:pt modelId="{3EFD1CD6-FDD0-489E-A3F7-913BA5B2665A}" type="pres">
      <dgm:prSet presAssocID="{0836C800-47F7-48E2-B48E-9DB9AE9EA420}" presName="Name37" presStyleLbl="parChTrans1D2" presStyleIdx="1" presStyleCnt="2"/>
      <dgm:spPr/>
    </dgm:pt>
    <dgm:pt modelId="{AA8586C0-EE32-4EB0-B4C5-24D68CA1DA7F}" type="pres">
      <dgm:prSet presAssocID="{A6085607-3760-42F5-8F2A-5A2469C9ED16}" presName="hierRoot2" presStyleCnt="0">
        <dgm:presLayoutVars>
          <dgm:hierBranch val="init"/>
        </dgm:presLayoutVars>
      </dgm:prSet>
      <dgm:spPr/>
    </dgm:pt>
    <dgm:pt modelId="{BE7C08A9-1928-4F8E-85DB-4B27B1D0CFCE}" type="pres">
      <dgm:prSet presAssocID="{A6085607-3760-42F5-8F2A-5A2469C9ED16}" presName="rootComposite" presStyleCnt="0"/>
      <dgm:spPr/>
    </dgm:pt>
    <dgm:pt modelId="{E24D19EA-EE9D-4925-ACFB-B6FA7ACED306}" type="pres">
      <dgm:prSet presAssocID="{A6085607-3760-42F5-8F2A-5A2469C9ED16}" presName="rootText" presStyleLbl="node2" presStyleIdx="1" presStyleCnt="2" custScaleX="318701" custScaleY="140187">
        <dgm:presLayoutVars>
          <dgm:chPref val="3"/>
        </dgm:presLayoutVars>
      </dgm:prSet>
      <dgm:spPr/>
    </dgm:pt>
    <dgm:pt modelId="{CAF9C359-6E76-49A3-BAD4-E9B4285D0739}" type="pres">
      <dgm:prSet presAssocID="{A6085607-3760-42F5-8F2A-5A2469C9ED16}" presName="rootConnector" presStyleLbl="node2" presStyleIdx="1" presStyleCnt="2"/>
      <dgm:spPr/>
    </dgm:pt>
    <dgm:pt modelId="{38D0F0CF-C394-427E-AE28-6F9A7A62D447}" type="pres">
      <dgm:prSet presAssocID="{A6085607-3760-42F5-8F2A-5A2469C9ED16}" presName="hierChild4" presStyleCnt="0"/>
      <dgm:spPr/>
    </dgm:pt>
    <dgm:pt modelId="{B8C7C4DB-D1BD-4BF8-A5EB-0FD45A1AC02E}" type="pres">
      <dgm:prSet presAssocID="{86DA268A-324D-471F-B9EE-5D24796A2A76}" presName="Name37" presStyleLbl="parChTrans1D3" presStyleIdx="1" presStyleCnt="2"/>
      <dgm:spPr/>
    </dgm:pt>
    <dgm:pt modelId="{DCD059DD-FF5E-4C98-B6CA-90A36DD93429}" type="pres">
      <dgm:prSet presAssocID="{099AD9B4-3821-4F6A-8B5E-358A0F236A46}" presName="hierRoot2" presStyleCnt="0">
        <dgm:presLayoutVars>
          <dgm:hierBranch val="init"/>
        </dgm:presLayoutVars>
      </dgm:prSet>
      <dgm:spPr/>
    </dgm:pt>
    <dgm:pt modelId="{CCCCDF75-2E02-4C57-A70A-2018A8D28309}" type="pres">
      <dgm:prSet presAssocID="{099AD9B4-3821-4F6A-8B5E-358A0F236A46}" presName="rootComposite" presStyleCnt="0"/>
      <dgm:spPr/>
    </dgm:pt>
    <dgm:pt modelId="{8FC9F958-485E-416F-9A03-F1D5AA476A45}" type="pres">
      <dgm:prSet presAssocID="{099AD9B4-3821-4F6A-8B5E-358A0F236A46}" presName="rootText" presStyleLbl="node3" presStyleIdx="1" presStyleCnt="2" custScaleX="235231" custScaleY="179269">
        <dgm:presLayoutVars>
          <dgm:chPref val="3"/>
        </dgm:presLayoutVars>
      </dgm:prSet>
      <dgm:spPr/>
    </dgm:pt>
    <dgm:pt modelId="{59BDF842-0C37-4F01-A961-E20AC3B4113A}" type="pres">
      <dgm:prSet presAssocID="{099AD9B4-3821-4F6A-8B5E-358A0F236A46}" presName="rootConnector" presStyleLbl="node3" presStyleIdx="1" presStyleCnt="2"/>
      <dgm:spPr/>
    </dgm:pt>
    <dgm:pt modelId="{1A237B30-0509-4B0A-A038-19F06A1D6016}" type="pres">
      <dgm:prSet presAssocID="{099AD9B4-3821-4F6A-8B5E-358A0F236A46}" presName="hierChild4" presStyleCnt="0"/>
      <dgm:spPr/>
    </dgm:pt>
    <dgm:pt modelId="{16C273C3-1390-40AE-BA31-5FBE029D478A}" type="pres">
      <dgm:prSet presAssocID="{099AD9B4-3821-4F6A-8B5E-358A0F236A46}" presName="hierChild5" presStyleCnt="0"/>
      <dgm:spPr/>
    </dgm:pt>
    <dgm:pt modelId="{095770BA-FAB3-4DFC-A4A1-8800720C376B}" type="pres">
      <dgm:prSet presAssocID="{A6085607-3760-42F5-8F2A-5A2469C9ED16}" presName="hierChild5" presStyleCnt="0"/>
      <dgm:spPr/>
    </dgm:pt>
    <dgm:pt modelId="{67E4F3F1-9743-4FE0-BC1F-AA0AF4FAF9E8}" type="pres">
      <dgm:prSet presAssocID="{DD09227F-9573-463F-857B-EE4CB4214C24}" presName="hierChild3" presStyleCnt="0"/>
      <dgm:spPr/>
    </dgm:pt>
  </dgm:ptLst>
  <dgm:cxnLst>
    <dgm:cxn modelId="{3757051A-896B-4566-9B50-1D5466D52BE1}" type="presOf" srcId="{A6085607-3760-42F5-8F2A-5A2469C9ED16}" destId="{CAF9C359-6E76-49A3-BAD4-E9B4285D0739}" srcOrd="1" destOrd="0" presId="urn:microsoft.com/office/officeart/2005/8/layout/orgChart1"/>
    <dgm:cxn modelId="{3349E632-36C4-4202-A400-90D25B116423}" srcId="{DD09227F-9573-463F-857B-EE4CB4214C24}" destId="{7E640F5A-7EB1-49ED-8742-55B74CF63D22}" srcOrd="0" destOrd="0" parTransId="{130C46CC-2934-41E3-BE6A-0D52B1E58993}" sibTransId="{FD111F3F-5E19-433A-9BE8-1CBF7F6D1E20}"/>
    <dgm:cxn modelId="{D8382A6C-8E1E-4BB9-B4CE-6EEBC4CC4C02}" type="presOf" srcId="{DD09227F-9573-463F-857B-EE4CB4214C24}" destId="{E766AD8B-3D2F-4317-8730-27C60E3254BE}" srcOrd="0" destOrd="0" presId="urn:microsoft.com/office/officeart/2005/8/layout/orgChart1"/>
    <dgm:cxn modelId="{38B3DE50-052E-4769-9378-1A6F890169E0}" type="presOf" srcId="{DD09227F-9573-463F-857B-EE4CB4214C24}" destId="{AC99267C-AD11-43F8-ACC5-C67E4B82D1A5}" srcOrd="1" destOrd="0" presId="urn:microsoft.com/office/officeart/2005/8/layout/orgChart1"/>
    <dgm:cxn modelId="{60E25856-DBC3-4F8D-83C2-0B50E8DC53F9}" type="presOf" srcId="{130C46CC-2934-41E3-BE6A-0D52B1E58993}" destId="{E241C4A5-E95A-4D20-AB94-7C5301116AB8}" srcOrd="0" destOrd="0" presId="urn:microsoft.com/office/officeart/2005/8/layout/orgChart1"/>
    <dgm:cxn modelId="{5E1FC884-F43D-4685-9680-ABCBD8016D34}" type="presOf" srcId="{099AD9B4-3821-4F6A-8B5E-358A0F236A46}" destId="{8FC9F958-485E-416F-9A03-F1D5AA476A45}" srcOrd="0" destOrd="0" presId="urn:microsoft.com/office/officeart/2005/8/layout/orgChart1"/>
    <dgm:cxn modelId="{33AAFB8E-7C26-4BB4-A8E5-66005DDA2799}" type="presOf" srcId="{7E640F5A-7EB1-49ED-8742-55B74CF63D22}" destId="{FAABBEE0-7CA8-41BA-9F99-0259BCEDDCF3}" srcOrd="1" destOrd="0" presId="urn:microsoft.com/office/officeart/2005/8/layout/orgChart1"/>
    <dgm:cxn modelId="{8F30D891-0EE7-4754-BD49-93CE22FB89E0}" srcId="{A274C593-3AF6-45F2-B33E-66D2DEA236B0}" destId="{DD09227F-9573-463F-857B-EE4CB4214C24}" srcOrd="0" destOrd="0" parTransId="{FBFB6148-FA47-43A2-BE37-71A5798CFC23}" sibTransId="{71AAEDE9-FE38-46A0-B311-AAEC8CBDD48E}"/>
    <dgm:cxn modelId="{991728AC-8397-40B8-A170-B9588F687D79}" type="presOf" srcId="{A6085607-3760-42F5-8F2A-5A2469C9ED16}" destId="{E24D19EA-EE9D-4925-ACFB-B6FA7ACED306}" srcOrd="0" destOrd="0" presId="urn:microsoft.com/office/officeart/2005/8/layout/orgChart1"/>
    <dgm:cxn modelId="{699891AC-8DE1-4DBE-A8F9-3175A564829A}" srcId="{A6085607-3760-42F5-8F2A-5A2469C9ED16}" destId="{099AD9B4-3821-4F6A-8B5E-358A0F236A46}" srcOrd="0" destOrd="0" parTransId="{86DA268A-324D-471F-B9EE-5D24796A2A76}" sibTransId="{A240F9D9-F93E-4584-94E3-242C302B0E81}"/>
    <dgm:cxn modelId="{5358D6B3-4B2D-49B4-B6F4-93327E468729}" type="presOf" srcId="{9E20147A-A267-4BDD-B159-83D1FC086CD1}" destId="{C9CE8779-E915-4ACA-A290-9B8CDB9D00DA}" srcOrd="1" destOrd="0" presId="urn:microsoft.com/office/officeart/2005/8/layout/orgChart1"/>
    <dgm:cxn modelId="{6180DFBE-4D38-4599-ACC2-66F0B835704C}" type="presOf" srcId="{86DA268A-324D-471F-B9EE-5D24796A2A76}" destId="{B8C7C4DB-D1BD-4BF8-A5EB-0FD45A1AC02E}" srcOrd="0" destOrd="0" presId="urn:microsoft.com/office/officeart/2005/8/layout/orgChart1"/>
    <dgm:cxn modelId="{A5381DC7-5107-4E29-899A-A7F71BE2EA59}" type="presOf" srcId="{099AD9B4-3821-4F6A-8B5E-358A0F236A46}" destId="{59BDF842-0C37-4F01-A961-E20AC3B4113A}" srcOrd="1" destOrd="0" presId="urn:microsoft.com/office/officeart/2005/8/layout/orgChart1"/>
    <dgm:cxn modelId="{6243FAD1-9423-4F2B-9C17-335F3A38816D}" type="presOf" srcId="{0836C800-47F7-48E2-B48E-9DB9AE9EA420}" destId="{3EFD1CD6-FDD0-489E-A3F7-913BA5B2665A}" srcOrd="0" destOrd="0" presId="urn:microsoft.com/office/officeart/2005/8/layout/orgChart1"/>
    <dgm:cxn modelId="{F05B7AD3-9119-473F-9E4C-6B0DDADD37A7}" type="presOf" srcId="{0B740947-07C0-474F-8535-1AA267C7B909}" destId="{6F1BB7D0-EB6C-497F-873F-016ABC4080C0}" srcOrd="0" destOrd="0" presId="urn:microsoft.com/office/officeart/2005/8/layout/orgChart1"/>
    <dgm:cxn modelId="{402A76D7-395F-45CB-B2D6-53900E42D7C4}" type="presOf" srcId="{9E20147A-A267-4BDD-B159-83D1FC086CD1}" destId="{8717A82C-F3B6-447E-AE9D-077DF21807C9}" srcOrd="0" destOrd="0" presId="urn:microsoft.com/office/officeart/2005/8/layout/orgChart1"/>
    <dgm:cxn modelId="{D3A5DCDC-263F-462E-8DDD-C70D01144F33}" srcId="{DD09227F-9573-463F-857B-EE4CB4214C24}" destId="{A6085607-3760-42F5-8F2A-5A2469C9ED16}" srcOrd="1" destOrd="0" parTransId="{0836C800-47F7-48E2-B48E-9DB9AE9EA420}" sibTransId="{7979156D-9857-4500-A776-BAE1E04A7A05}"/>
    <dgm:cxn modelId="{BA4A5AE4-F2EE-4C15-A9FB-9DA09C3855FB}" type="presOf" srcId="{A274C593-3AF6-45F2-B33E-66D2DEA236B0}" destId="{658A41BF-CBC3-4AF2-A573-EC0256C6B962}" srcOrd="0" destOrd="0" presId="urn:microsoft.com/office/officeart/2005/8/layout/orgChart1"/>
    <dgm:cxn modelId="{1355B9F1-90A4-4045-88B9-6C2B66389645}" type="presOf" srcId="{7E640F5A-7EB1-49ED-8742-55B74CF63D22}" destId="{85E719BB-C797-416E-B936-61008662FD9B}" srcOrd="0" destOrd="0" presId="urn:microsoft.com/office/officeart/2005/8/layout/orgChart1"/>
    <dgm:cxn modelId="{915281F2-1465-4030-AD33-6915DBF73093}" srcId="{7E640F5A-7EB1-49ED-8742-55B74CF63D22}" destId="{9E20147A-A267-4BDD-B159-83D1FC086CD1}" srcOrd="0" destOrd="0" parTransId="{0B740947-07C0-474F-8535-1AA267C7B909}" sibTransId="{5898CF0F-66F9-413A-8DEC-8E8852A6DAA8}"/>
    <dgm:cxn modelId="{6B45CD97-6096-4125-98B7-48DF96530B31}" type="presParOf" srcId="{658A41BF-CBC3-4AF2-A573-EC0256C6B962}" destId="{368D775E-8178-41C3-AB0D-EA22C284763F}" srcOrd="0" destOrd="0" presId="urn:microsoft.com/office/officeart/2005/8/layout/orgChart1"/>
    <dgm:cxn modelId="{BF3BFEFE-AE9B-46BA-A33C-EF0FF5035732}" type="presParOf" srcId="{368D775E-8178-41C3-AB0D-EA22C284763F}" destId="{46F14C87-B1F3-4092-B51C-E0DAA457A78E}" srcOrd="0" destOrd="0" presId="urn:microsoft.com/office/officeart/2005/8/layout/orgChart1"/>
    <dgm:cxn modelId="{6337AC36-5FEE-450E-9019-9A7989749307}" type="presParOf" srcId="{46F14C87-B1F3-4092-B51C-E0DAA457A78E}" destId="{E766AD8B-3D2F-4317-8730-27C60E3254BE}" srcOrd="0" destOrd="0" presId="urn:microsoft.com/office/officeart/2005/8/layout/orgChart1"/>
    <dgm:cxn modelId="{58EF005D-B744-4BFF-89C5-179DDCB04320}" type="presParOf" srcId="{46F14C87-B1F3-4092-B51C-E0DAA457A78E}" destId="{AC99267C-AD11-43F8-ACC5-C67E4B82D1A5}" srcOrd="1" destOrd="0" presId="urn:microsoft.com/office/officeart/2005/8/layout/orgChart1"/>
    <dgm:cxn modelId="{ABED1DB7-BF3F-40E3-8403-F34FF0F3E25A}" type="presParOf" srcId="{368D775E-8178-41C3-AB0D-EA22C284763F}" destId="{1F292114-0722-4BCF-9554-1E418C94563D}" srcOrd="1" destOrd="0" presId="urn:microsoft.com/office/officeart/2005/8/layout/orgChart1"/>
    <dgm:cxn modelId="{250109EA-004F-4159-81B2-667EB40F0821}" type="presParOf" srcId="{1F292114-0722-4BCF-9554-1E418C94563D}" destId="{E241C4A5-E95A-4D20-AB94-7C5301116AB8}" srcOrd="0" destOrd="0" presId="urn:microsoft.com/office/officeart/2005/8/layout/orgChart1"/>
    <dgm:cxn modelId="{5878F51E-A7FF-4E77-B24A-398A9E55B6CD}" type="presParOf" srcId="{1F292114-0722-4BCF-9554-1E418C94563D}" destId="{0C7F47CA-CB62-43FC-996C-D8DAADC0163E}" srcOrd="1" destOrd="0" presId="urn:microsoft.com/office/officeart/2005/8/layout/orgChart1"/>
    <dgm:cxn modelId="{360EA606-D8B2-4331-916E-44905C2A7FE1}" type="presParOf" srcId="{0C7F47CA-CB62-43FC-996C-D8DAADC0163E}" destId="{DF35CDA1-DAD3-4064-B058-DDE15FCCB24B}" srcOrd="0" destOrd="0" presId="urn:microsoft.com/office/officeart/2005/8/layout/orgChart1"/>
    <dgm:cxn modelId="{C744CECA-9EA0-433F-BA8E-C67E59D9F344}" type="presParOf" srcId="{DF35CDA1-DAD3-4064-B058-DDE15FCCB24B}" destId="{85E719BB-C797-416E-B936-61008662FD9B}" srcOrd="0" destOrd="0" presId="urn:microsoft.com/office/officeart/2005/8/layout/orgChart1"/>
    <dgm:cxn modelId="{475F913F-E778-4FDC-A456-B42CDC35BB8B}" type="presParOf" srcId="{DF35CDA1-DAD3-4064-B058-DDE15FCCB24B}" destId="{FAABBEE0-7CA8-41BA-9F99-0259BCEDDCF3}" srcOrd="1" destOrd="0" presId="urn:microsoft.com/office/officeart/2005/8/layout/orgChart1"/>
    <dgm:cxn modelId="{D3C20CC5-870E-4207-AAF6-6FEEF976C608}" type="presParOf" srcId="{0C7F47CA-CB62-43FC-996C-D8DAADC0163E}" destId="{567D6EF2-B254-4A17-ACA0-F5976D28D613}" srcOrd="1" destOrd="0" presId="urn:microsoft.com/office/officeart/2005/8/layout/orgChart1"/>
    <dgm:cxn modelId="{8DE49438-6823-460E-824B-C6BDAA8E3C29}" type="presParOf" srcId="{567D6EF2-B254-4A17-ACA0-F5976D28D613}" destId="{6F1BB7D0-EB6C-497F-873F-016ABC4080C0}" srcOrd="0" destOrd="0" presId="urn:microsoft.com/office/officeart/2005/8/layout/orgChart1"/>
    <dgm:cxn modelId="{F03F7343-B6CA-4D96-8052-8C4472D166B6}" type="presParOf" srcId="{567D6EF2-B254-4A17-ACA0-F5976D28D613}" destId="{4C40C08C-E2B0-4142-833D-F6627D5F36B2}" srcOrd="1" destOrd="0" presId="urn:microsoft.com/office/officeart/2005/8/layout/orgChart1"/>
    <dgm:cxn modelId="{4CC3B7F6-A5DA-4E7F-AEDC-73FF561C3FCA}" type="presParOf" srcId="{4C40C08C-E2B0-4142-833D-F6627D5F36B2}" destId="{2782CE08-574D-4069-9E85-A267EE015785}" srcOrd="0" destOrd="0" presId="urn:microsoft.com/office/officeart/2005/8/layout/orgChart1"/>
    <dgm:cxn modelId="{1D3627AB-27F0-4F70-9F06-B0B1D45C432C}" type="presParOf" srcId="{2782CE08-574D-4069-9E85-A267EE015785}" destId="{8717A82C-F3B6-447E-AE9D-077DF21807C9}" srcOrd="0" destOrd="0" presId="urn:microsoft.com/office/officeart/2005/8/layout/orgChart1"/>
    <dgm:cxn modelId="{84BDA6ED-071A-4752-B353-174D1F4DE5A0}" type="presParOf" srcId="{2782CE08-574D-4069-9E85-A267EE015785}" destId="{C9CE8779-E915-4ACA-A290-9B8CDB9D00DA}" srcOrd="1" destOrd="0" presId="urn:microsoft.com/office/officeart/2005/8/layout/orgChart1"/>
    <dgm:cxn modelId="{022FB779-27FA-4BE5-BA39-05AC01187D24}" type="presParOf" srcId="{4C40C08C-E2B0-4142-833D-F6627D5F36B2}" destId="{D15E2910-4023-4322-9828-21980F8A4995}" srcOrd="1" destOrd="0" presId="urn:microsoft.com/office/officeart/2005/8/layout/orgChart1"/>
    <dgm:cxn modelId="{DC0E9A68-E9AE-4DD7-B23E-81C1D135CF4B}" type="presParOf" srcId="{4C40C08C-E2B0-4142-833D-F6627D5F36B2}" destId="{9E84EFDB-767B-4B73-BF36-44F59B34DA49}" srcOrd="2" destOrd="0" presId="urn:microsoft.com/office/officeart/2005/8/layout/orgChart1"/>
    <dgm:cxn modelId="{E96BFFB5-F162-48B4-A793-017867133456}" type="presParOf" srcId="{0C7F47CA-CB62-43FC-996C-D8DAADC0163E}" destId="{50606792-1FA6-4C9A-885E-7179592BDF74}" srcOrd="2" destOrd="0" presId="urn:microsoft.com/office/officeart/2005/8/layout/orgChart1"/>
    <dgm:cxn modelId="{07999961-D4EE-498D-8181-AB31504C543A}" type="presParOf" srcId="{1F292114-0722-4BCF-9554-1E418C94563D}" destId="{3EFD1CD6-FDD0-489E-A3F7-913BA5B2665A}" srcOrd="2" destOrd="0" presId="urn:microsoft.com/office/officeart/2005/8/layout/orgChart1"/>
    <dgm:cxn modelId="{BCF7204A-0EAA-4526-AA12-233A791FC856}" type="presParOf" srcId="{1F292114-0722-4BCF-9554-1E418C94563D}" destId="{AA8586C0-EE32-4EB0-B4C5-24D68CA1DA7F}" srcOrd="3" destOrd="0" presId="urn:microsoft.com/office/officeart/2005/8/layout/orgChart1"/>
    <dgm:cxn modelId="{9A0292F1-73DE-48E5-B585-983F78D1E4A3}" type="presParOf" srcId="{AA8586C0-EE32-4EB0-B4C5-24D68CA1DA7F}" destId="{BE7C08A9-1928-4F8E-85DB-4B27B1D0CFCE}" srcOrd="0" destOrd="0" presId="urn:microsoft.com/office/officeart/2005/8/layout/orgChart1"/>
    <dgm:cxn modelId="{38582FF5-90E4-42B3-B754-915EC6612C77}" type="presParOf" srcId="{BE7C08A9-1928-4F8E-85DB-4B27B1D0CFCE}" destId="{E24D19EA-EE9D-4925-ACFB-B6FA7ACED306}" srcOrd="0" destOrd="0" presId="urn:microsoft.com/office/officeart/2005/8/layout/orgChart1"/>
    <dgm:cxn modelId="{4E1F0DDC-2512-4C4E-B41F-B08E2D532D89}" type="presParOf" srcId="{BE7C08A9-1928-4F8E-85DB-4B27B1D0CFCE}" destId="{CAF9C359-6E76-49A3-BAD4-E9B4285D0739}" srcOrd="1" destOrd="0" presId="urn:microsoft.com/office/officeart/2005/8/layout/orgChart1"/>
    <dgm:cxn modelId="{033E5F5F-0C72-43B5-9E42-BD4E4D010C04}" type="presParOf" srcId="{AA8586C0-EE32-4EB0-B4C5-24D68CA1DA7F}" destId="{38D0F0CF-C394-427E-AE28-6F9A7A62D447}" srcOrd="1" destOrd="0" presId="urn:microsoft.com/office/officeart/2005/8/layout/orgChart1"/>
    <dgm:cxn modelId="{AF17C47C-ADC3-47BB-BB8B-E96C54293BF5}" type="presParOf" srcId="{38D0F0CF-C394-427E-AE28-6F9A7A62D447}" destId="{B8C7C4DB-D1BD-4BF8-A5EB-0FD45A1AC02E}" srcOrd="0" destOrd="0" presId="urn:microsoft.com/office/officeart/2005/8/layout/orgChart1"/>
    <dgm:cxn modelId="{EC636F2A-CAA9-4D8F-B3F7-67B92AE97B59}" type="presParOf" srcId="{38D0F0CF-C394-427E-AE28-6F9A7A62D447}" destId="{DCD059DD-FF5E-4C98-B6CA-90A36DD93429}" srcOrd="1" destOrd="0" presId="urn:microsoft.com/office/officeart/2005/8/layout/orgChart1"/>
    <dgm:cxn modelId="{BE505B6A-1DB7-481A-BF35-BDD6F4DF7E59}" type="presParOf" srcId="{DCD059DD-FF5E-4C98-B6CA-90A36DD93429}" destId="{CCCCDF75-2E02-4C57-A70A-2018A8D28309}" srcOrd="0" destOrd="0" presId="urn:microsoft.com/office/officeart/2005/8/layout/orgChart1"/>
    <dgm:cxn modelId="{B19EE18F-93AE-411C-B088-51F539757E42}" type="presParOf" srcId="{CCCCDF75-2E02-4C57-A70A-2018A8D28309}" destId="{8FC9F958-485E-416F-9A03-F1D5AA476A45}" srcOrd="0" destOrd="0" presId="urn:microsoft.com/office/officeart/2005/8/layout/orgChart1"/>
    <dgm:cxn modelId="{80C010FA-35E4-4878-BD47-7AA1FF167B36}" type="presParOf" srcId="{CCCCDF75-2E02-4C57-A70A-2018A8D28309}" destId="{59BDF842-0C37-4F01-A961-E20AC3B4113A}" srcOrd="1" destOrd="0" presId="urn:microsoft.com/office/officeart/2005/8/layout/orgChart1"/>
    <dgm:cxn modelId="{71561CCA-FEBA-402C-ACB7-F7BF0A2E55C7}" type="presParOf" srcId="{DCD059DD-FF5E-4C98-B6CA-90A36DD93429}" destId="{1A237B30-0509-4B0A-A038-19F06A1D6016}" srcOrd="1" destOrd="0" presId="urn:microsoft.com/office/officeart/2005/8/layout/orgChart1"/>
    <dgm:cxn modelId="{6B6C67A5-52DA-4FF8-B354-E3A016A9F9B7}" type="presParOf" srcId="{DCD059DD-FF5E-4C98-B6CA-90A36DD93429}" destId="{16C273C3-1390-40AE-BA31-5FBE029D478A}" srcOrd="2" destOrd="0" presId="urn:microsoft.com/office/officeart/2005/8/layout/orgChart1"/>
    <dgm:cxn modelId="{B5CF315F-E730-4CF7-9E5C-BE0FFFD044C1}" type="presParOf" srcId="{AA8586C0-EE32-4EB0-B4C5-24D68CA1DA7F}" destId="{095770BA-FAB3-4DFC-A4A1-8800720C376B}" srcOrd="2" destOrd="0" presId="urn:microsoft.com/office/officeart/2005/8/layout/orgChart1"/>
    <dgm:cxn modelId="{692EB2F7-5D74-48D0-AB0A-49806BF883F6}" type="presParOf" srcId="{368D775E-8178-41C3-AB0D-EA22C284763F}" destId="{67E4F3F1-9743-4FE0-BC1F-AA0AF4FAF9E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D1F7C0-9464-4DCB-97C8-7C03202BA2F0}">
      <dsp:nvSpPr>
        <dsp:cNvPr id="0" name=""/>
        <dsp:cNvSpPr/>
      </dsp:nvSpPr>
      <dsp:spPr>
        <a:xfrm>
          <a:off x="3330" y="1125504"/>
          <a:ext cx="4058218" cy="1179578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42672" rIns="42672" bIns="42672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2008</a:t>
          </a:r>
        </a:p>
      </dsp:txBody>
      <dsp:txXfrm>
        <a:off x="593119" y="1125504"/>
        <a:ext cx="2878640" cy="1179578"/>
      </dsp:txXfrm>
    </dsp:sp>
    <dsp:sp modelId="{898BB58F-7AA0-4F2E-A507-6FC438BB426D}">
      <dsp:nvSpPr>
        <dsp:cNvPr id="0" name=""/>
        <dsp:cNvSpPr/>
      </dsp:nvSpPr>
      <dsp:spPr>
        <a:xfrm>
          <a:off x="3655728" y="1126925"/>
          <a:ext cx="4058218" cy="1176737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42672" rIns="42672" bIns="42672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June 2018</a:t>
          </a:r>
        </a:p>
      </dsp:txBody>
      <dsp:txXfrm>
        <a:off x="4244097" y="1126925"/>
        <a:ext cx="2881481" cy="1176737"/>
      </dsp:txXfrm>
    </dsp:sp>
    <dsp:sp modelId="{60EFAC49-D72D-4AC4-9340-7001C765A0D2}">
      <dsp:nvSpPr>
        <dsp:cNvPr id="0" name=""/>
        <dsp:cNvSpPr/>
      </dsp:nvSpPr>
      <dsp:spPr>
        <a:xfrm>
          <a:off x="7308125" y="1126925"/>
          <a:ext cx="4058218" cy="1176737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42672" rIns="42672" bIns="42672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Nov. 2018</a:t>
          </a:r>
        </a:p>
      </dsp:txBody>
      <dsp:txXfrm>
        <a:off x="7896494" y="1126925"/>
        <a:ext cx="2881481" cy="117673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43E234-2B0A-462A-BA11-A30F6E8CAF9C}">
      <dsp:nvSpPr>
        <dsp:cNvPr id="0" name=""/>
        <dsp:cNvSpPr/>
      </dsp:nvSpPr>
      <dsp:spPr>
        <a:xfrm>
          <a:off x="7212" y="711954"/>
          <a:ext cx="2122600" cy="84904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>
              <a:latin typeface="Calibri" panose="020F0502020204030204" pitchFamily="34" charset="0"/>
              <a:cs typeface="Calibri" panose="020F0502020204030204" pitchFamily="34" charset="0"/>
            </a:rPr>
            <a:t>2019 DESE Begins Development</a:t>
          </a:r>
        </a:p>
      </dsp:txBody>
      <dsp:txXfrm>
        <a:off x="431732" y="711954"/>
        <a:ext cx="1273560" cy="849040"/>
      </dsp:txXfrm>
    </dsp:sp>
    <dsp:sp modelId="{A2326932-4069-47D7-B6BB-1FF26CC4940A}">
      <dsp:nvSpPr>
        <dsp:cNvPr id="0" name=""/>
        <dsp:cNvSpPr/>
      </dsp:nvSpPr>
      <dsp:spPr>
        <a:xfrm>
          <a:off x="7212" y="1667124"/>
          <a:ext cx="1698080" cy="32906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0" kern="1200">
              <a:latin typeface="Calibri" panose="020F0502020204030204" pitchFamily="34" charset="0"/>
              <a:cs typeface="Calibri" panose="020F0502020204030204" pitchFamily="34" charset="0"/>
            </a:rPr>
            <a:t>Beginning of development process</a:t>
          </a:r>
        </a:p>
      </dsp:txBody>
      <dsp:txXfrm>
        <a:off x="7212" y="1667124"/>
        <a:ext cx="1698080" cy="3290625"/>
      </dsp:txXfrm>
    </dsp:sp>
    <dsp:sp modelId="{8909501B-B75B-4DC2-A1DA-F3910DECAF3A}">
      <dsp:nvSpPr>
        <dsp:cNvPr id="0" name=""/>
        <dsp:cNvSpPr/>
      </dsp:nvSpPr>
      <dsp:spPr>
        <a:xfrm>
          <a:off x="1913813" y="711954"/>
          <a:ext cx="2122600" cy="84904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tabLst>
              <a:tab pos="347663" algn="l"/>
            </a:tabLst>
          </a:pPr>
          <a:r>
            <a:rPr lang="en-US" sz="1600" b="1" kern="1200"/>
            <a:t>2021 Pilot   (voluntary)</a:t>
          </a:r>
          <a:endParaRPr lang="en-US" sz="1600" kern="1200"/>
        </a:p>
      </dsp:txBody>
      <dsp:txXfrm>
        <a:off x="2338333" y="711954"/>
        <a:ext cx="1273560" cy="849040"/>
      </dsp:txXfrm>
    </dsp:sp>
    <dsp:sp modelId="{E67CA2BF-EE71-49EC-A732-6262448CC549}">
      <dsp:nvSpPr>
        <dsp:cNvPr id="0" name=""/>
        <dsp:cNvSpPr/>
      </dsp:nvSpPr>
      <dsp:spPr>
        <a:xfrm>
          <a:off x="1913813" y="1667124"/>
          <a:ext cx="1698080" cy="32906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/>
            <a:t>Administered performance tasks and EOC test questions</a:t>
          </a:r>
        </a:p>
      </dsp:txBody>
      <dsp:txXfrm>
        <a:off x="1913813" y="1667124"/>
        <a:ext cx="1698080" cy="3290625"/>
      </dsp:txXfrm>
    </dsp:sp>
    <dsp:sp modelId="{5A4B7BAF-E2B0-44BF-8CC4-341BAB6CC289}">
      <dsp:nvSpPr>
        <dsp:cNvPr id="0" name=""/>
        <dsp:cNvSpPr/>
      </dsp:nvSpPr>
      <dsp:spPr>
        <a:xfrm>
          <a:off x="3820414" y="711954"/>
          <a:ext cx="2122600" cy="84904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/>
            <a:t>2022 Pilot (voluntary)</a:t>
          </a:r>
        </a:p>
      </dsp:txBody>
      <dsp:txXfrm>
        <a:off x="4244934" y="711954"/>
        <a:ext cx="1273560" cy="849040"/>
      </dsp:txXfrm>
    </dsp:sp>
    <dsp:sp modelId="{34FBD716-C07A-4DD0-A9D1-9A8EFEC32776}">
      <dsp:nvSpPr>
        <dsp:cNvPr id="0" name=""/>
        <dsp:cNvSpPr/>
      </dsp:nvSpPr>
      <dsp:spPr>
        <a:xfrm>
          <a:off x="3820414" y="1667124"/>
          <a:ext cx="1698080" cy="32906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/>
            <a:t>Refined test design and administered additional performance tasks and EOC test questions in expanded pilot. Released practice test (performance task and EOC test).</a:t>
          </a:r>
        </a:p>
      </dsp:txBody>
      <dsp:txXfrm>
        <a:off x="3820414" y="1667124"/>
        <a:ext cx="1698080" cy="3290625"/>
      </dsp:txXfrm>
    </dsp:sp>
    <dsp:sp modelId="{EA1EA060-2870-479E-8F4F-7A4B50886193}">
      <dsp:nvSpPr>
        <dsp:cNvPr id="0" name=""/>
        <dsp:cNvSpPr/>
      </dsp:nvSpPr>
      <dsp:spPr>
        <a:xfrm>
          <a:off x="5727015" y="711954"/>
          <a:ext cx="2122600" cy="84904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/>
            <a:t>2023 </a:t>
          </a:r>
          <a:r>
            <a:rPr lang="en-US" sz="1400" b="1" kern="1200">
              <a:latin typeface="Calibri Light" panose="020F0302020204030204"/>
            </a:rPr>
            <a:t>EOC Test</a:t>
          </a:r>
          <a:r>
            <a:rPr lang="en-US" sz="1400" b="1" kern="1200"/>
            <a:t> Pilot (voluntary)</a:t>
          </a:r>
        </a:p>
      </dsp:txBody>
      <dsp:txXfrm>
        <a:off x="6151535" y="711954"/>
        <a:ext cx="1273560" cy="849040"/>
      </dsp:txXfrm>
    </dsp:sp>
    <dsp:sp modelId="{564BF7BE-FD99-4593-AB8E-7A351292146C}">
      <dsp:nvSpPr>
        <dsp:cNvPr id="0" name=""/>
        <dsp:cNvSpPr/>
      </dsp:nvSpPr>
      <dsp:spPr>
        <a:xfrm>
          <a:off x="5727015" y="1667124"/>
          <a:ext cx="1698080" cy="32906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/>
            <a:t>Administered EOC test questions and released school- and state-level results with test questions.</a:t>
          </a:r>
        </a:p>
      </dsp:txBody>
      <dsp:txXfrm>
        <a:off x="5727015" y="1667124"/>
        <a:ext cx="1698080" cy="3290625"/>
      </dsp:txXfrm>
    </dsp:sp>
    <dsp:sp modelId="{B74231AE-BD79-4978-B3F5-BD1565E25471}">
      <dsp:nvSpPr>
        <dsp:cNvPr id="0" name=""/>
        <dsp:cNvSpPr/>
      </dsp:nvSpPr>
      <dsp:spPr>
        <a:xfrm>
          <a:off x="7633615" y="711954"/>
          <a:ext cx="2122600" cy="84904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600" b="1" kern="1200"/>
            <a:t>2024 Field Test</a:t>
          </a:r>
        </a:p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600" b="1" kern="1200"/>
            <a:t>(required)</a:t>
          </a:r>
        </a:p>
      </dsp:txBody>
      <dsp:txXfrm>
        <a:off x="8058135" y="711954"/>
        <a:ext cx="1273560" cy="849040"/>
      </dsp:txXfrm>
    </dsp:sp>
    <dsp:sp modelId="{FEC53290-C5B3-47A1-8453-DD68F6A60E1A}">
      <dsp:nvSpPr>
        <dsp:cNvPr id="0" name=""/>
        <dsp:cNvSpPr/>
      </dsp:nvSpPr>
      <dsp:spPr>
        <a:xfrm>
          <a:off x="7633615" y="1667124"/>
          <a:ext cx="1698080" cy="32906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/>
            <a:t>Required statewide field test for all schools serving grade 8 students.	</a:t>
          </a:r>
        </a:p>
      </dsp:txBody>
      <dsp:txXfrm>
        <a:off x="7633615" y="1667124"/>
        <a:ext cx="1698080" cy="3290625"/>
      </dsp:txXfrm>
    </dsp:sp>
    <dsp:sp modelId="{3303BE37-AE39-420F-B048-317B7265218A}">
      <dsp:nvSpPr>
        <dsp:cNvPr id="0" name=""/>
        <dsp:cNvSpPr/>
      </dsp:nvSpPr>
      <dsp:spPr>
        <a:xfrm>
          <a:off x="9540216" y="711954"/>
          <a:ext cx="2122600" cy="84904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500" b="1" kern="1200"/>
            <a:t>2025 Operational Test (required)</a:t>
          </a:r>
        </a:p>
      </dsp:txBody>
      <dsp:txXfrm>
        <a:off x="9964736" y="711954"/>
        <a:ext cx="1273560" cy="849040"/>
      </dsp:txXfrm>
    </dsp:sp>
    <dsp:sp modelId="{44B76220-2B5A-4A5A-B679-8D97F41F7220}">
      <dsp:nvSpPr>
        <dsp:cNvPr id="0" name=""/>
        <dsp:cNvSpPr/>
      </dsp:nvSpPr>
      <dsp:spPr>
        <a:xfrm>
          <a:off x="9540216" y="1667124"/>
          <a:ext cx="1698080" cy="32906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/>
            <a:t>Anticipated first operational year with results reported to schools and districts.</a:t>
          </a:r>
        </a:p>
      </dsp:txBody>
      <dsp:txXfrm>
        <a:off x="9540216" y="1667124"/>
        <a:ext cx="1698080" cy="329062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C7C4DB-D1BD-4BF8-A5EB-0FD45A1AC02E}">
      <dsp:nvSpPr>
        <dsp:cNvPr id="0" name=""/>
        <dsp:cNvSpPr/>
      </dsp:nvSpPr>
      <dsp:spPr>
        <a:xfrm>
          <a:off x="5757316" y="1877070"/>
          <a:ext cx="686762" cy="9455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45521"/>
              </a:lnTo>
              <a:lnTo>
                <a:pt x="686762" y="945521"/>
              </a:lnTo>
            </a:path>
          </a:pathLst>
        </a:custGeom>
        <a:noFill/>
        <a:ln w="28575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FD1CD6-FDD0-489E-A3F7-913BA5B2665A}">
      <dsp:nvSpPr>
        <dsp:cNvPr id="0" name=""/>
        <dsp:cNvSpPr/>
      </dsp:nvSpPr>
      <dsp:spPr>
        <a:xfrm>
          <a:off x="5150336" y="566869"/>
          <a:ext cx="2438347" cy="3032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2405"/>
              </a:lnTo>
              <a:lnTo>
                <a:pt x="2438347" y="152405"/>
              </a:lnTo>
              <a:lnTo>
                <a:pt x="2438347" y="303246"/>
              </a:lnTo>
            </a:path>
          </a:pathLst>
        </a:custGeom>
        <a:noFill/>
        <a:ln w="28575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1BB7D0-EB6C-497F-873F-016ABC4080C0}">
      <dsp:nvSpPr>
        <dsp:cNvPr id="0" name=""/>
        <dsp:cNvSpPr/>
      </dsp:nvSpPr>
      <dsp:spPr>
        <a:xfrm>
          <a:off x="880281" y="1884418"/>
          <a:ext cx="686251" cy="9509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50966"/>
              </a:lnTo>
              <a:lnTo>
                <a:pt x="686251" y="950966"/>
              </a:lnTo>
            </a:path>
          </a:pathLst>
        </a:custGeom>
        <a:noFill/>
        <a:ln w="28575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41C4A5-E95A-4D20-AB94-7C5301116AB8}">
      <dsp:nvSpPr>
        <dsp:cNvPr id="0" name=""/>
        <dsp:cNvSpPr/>
      </dsp:nvSpPr>
      <dsp:spPr>
        <a:xfrm>
          <a:off x="2710286" y="566869"/>
          <a:ext cx="2440049" cy="303246"/>
        </a:xfrm>
        <a:custGeom>
          <a:avLst/>
          <a:gdLst/>
          <a:ahLst/>
          <a:cxnLst/>
          <a:rect l="0" t="0" r="0" b="0"/>
          <a:pathLst>
            <a:path>
              <a:moveTo>
                <a:pt x="2440049" y="0"/>
              </a:moveTo>
              <a:lnTo>
                <a:pt x="2440049" y="152405"/>
              </a:lnTo>
              <a:lnTo>
                <a:pt x="0" y="152405"/>
              </a:lnTo>
              <a:lnTo>
                <a:pt x="0" y="303246"/>
              </a:lnTo>
            </a:path>
          </a:pathLst>
        </a:custGeom>
        <a:noFill/>
        <a:ln w="28575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66AD8B-3D2F-4317-8730-27C60E3254BE}">
      <dsp:nvSpPr>
        <dsp:cNvPr id="0" name=""/>
        <dsp:cNvSpPr/>
      </dsp:nvSpPr>
      <dsp:spPr>
        <a:xfrm>
          <a:off x="206833" y="0"/>
          <a:ext cx="9887005" cy="56686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>
              <a:latin typeface="Arial" panose="020B0604020202020204" pitchFamily="34" charset="0"/>
              <a:cs typeface="Arial" panose="020B0604020202020204" pitchFamily="34" charset="0"/>
            </a:rPr>
            <a:t>Grade 8 Civics Test Design</a:t>
          </a:r>
        </a:p>
      </dsp:txBody>
      <dsp:txXfrm>
        <a:off x="206833" y="0"/>
        <a:ext cx="9887005" cy="566869"/>
      </dsp:txXfrm>
    </dsp:sp>
    <dsp:sp modelId="{85E719BB-C797-416E-B936-61008662FD9B}">
      <dsp:nvSpPr>
        <dsp:cNvPr id="0" name=""/>
        <dsp:cNvSpPr/>
      </dsp:nvSpPr>
      <dsp:spPr>
        <a:xfrm>
          <a:off x="422780" y="870116"/>
          <a:ext cx="4575011" cy="1014301"/>
        </a:xfrm>
        <a:prstGeom prst="rect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000" b="1" kern="1200">
              <a:latin typeface="Arial" panose="020B0604020202020204" pitchFamily="34" charset="0"/>
              <a:cs typeface="Arial" panose="020B0604020202020204" pitchFamily="34" charset="0"/>
            </a:rPr>
            <a:t>State-Level Performance Task</a:t>
          </a:r>
        </a:p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800" b="0" kern="1200">
              <a:latin typeface="Arial" panose="020B0604020202020204" pitchFamily="34" charset="0"/>
              <a:cs typeface="Arial" panose="020B0604020202020204" pitchFamily="34" charset="0"/>
            </a:rPr>
            <a:t>(covers one of the seven civics topics </a:t>
          </a:r>
        </a:p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800" b="0" kern="1200">
              <a:latin typeface="Arial" panose="020B0604020202020204" pitchFamily="34" charset="0"/>
              <a:cs typeface="Arial" panose="020B0604020202020204" pitchFamily="34" charset="0"/>
            </a:rPr>
            <a:t>in the Framework)</a:t>
          </a:r>
        </a:p>
      </dsp:txBody>
      <dsp:txXfrm>
        <a:off x="422780" y="870116"/>
        <a:ext cx="4575011" cy="1014301"/>
      </dsp:txXfrm>
    </dsp:sp>
    <dsp:sp modelId="{8717A82C-F3B6-447E-AE9D-077DF21807C9}">
      <dsp:nvSpPr>
        <dsp:cNvPr id="0" name=""/>
        <dsp:cNvSpPr/>
      </dsp:nvSpPr>
      <dsp:spPr>
        <a:xfrm>
          <a:off x="1566533" y="2186101"/>
          <a:ext cx="3379297" cy="1298566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Selected-response and constructed-response questions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i="1" kern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Administered on TestNav</a:t>
          </a:r>
        </a:p>
      </dsp:txBody>
      <dsp:txXfrm>
        <a:off x="1566533" y="2186101"/>
        <a:ext cx="3379297" cy="1298566"/>
      </dsp:txXfrm>
    </dsp:sp>
    <dsp:sp modelId="{E24D19EA-EE9D-4925-ACFB-B6FA7ACED306}">
      <dsp:nvSpPr>
        <dsp:cNvPr id="0" name=""/>
        <dsp:cNvSpPr/>
      </dsp:nvSpPr>
      <dsp:spPr>
        <a:xfrm>
          <a:off x="5299475" y="870116"/>
          <a:ext cx="4578415" cy="1006953"/>
        </a:xfrm>
        <a:prstGeom prst="rect">
          <a:avLst/>
        </a:prstGeom>
        <a:solidFill>
          <a:schemeClr val="accent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000" b="1" kern="1200">
              <a:latin typeface="Arial" panose="020B0604020202020204" pitchFamily="34" charset="0"/>
              <a:cs typeface="Arial" panose="020B0604020202020204" pitchFamily="34" charset="0"/>
            </a:rPr>
            <a:t>End-of-Course Computer-based Test</a:t>
          </a:r>
        </a:p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800" b="0" kern="1200">
              <a:latin typeface="Arial" panose="020B0604020202020204" pitchFamily="34" charset="0"/>
              <a:cs typeface="Arial" panose="020B0604020202020204" pitchFamily="34" charset="0"/>
            </a:rPr>
            <a:t>(covers full breadth of grade 8 civics standards)</a:t>
          </a:r>
        </a:p>
      </dsp:txBody>
      <dsp:txXfrm>
        <a:off x="5299475" y="870116"/>
        <a:ext cx="4578415" cy="1006953"/>
      </dsp:txXfrm>
    </dsp:sp>
    <dsp:sp modelId="{8FC9F958-485E-416F-9A03-F1D5AA476A45}">
      <dsp:nvSpPr>
        <dsp:cNvPr id="0" name=""/>
        <dsp:cNvSpPr/>
      </dsp:nvSpPr>
      <dsp:spPr>
        <a:xfrm>
          <a:off x="6444079" y="2178753"/>
          <a:ext cx="3379297" cy="1287677"/>
        </a:xfrm>
        <a:prstGeom prst="rect">
          <a:avLst/>
        </a:prstGeom>
        <a:solidFill>
          <a:schemeClr val="accent3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Selected-response questions only</a:t>
          </a:r>
          <a:br>
            <a:rPr lang="en-US" sz="2000" kern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1600" i="1" kern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Administered on TestNav</a:t>
          </a:r>
          <a:endParaRPr lang="en-US" sz="1600" kern="12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444079" y="2178753"/>
        <a:ext cx="3379297" cy="12876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73AE36A-9849-8734-68B0-2D959C72651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0F2755D-0799-B19A-BCBD-8C9E999E64F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211163C-EE2E-7546-90F8-CF22AAE91DD9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C1E47C-F85D-AA6B-B568-76BD637D3EB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A28AEA-2389-7F26-5A5D-D8C5E312DFE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5190C47-E711-1845-B18B-7A2271B970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4912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A251491-C050-C142-BE35-A9B9D73644B3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25FC15E-7FD1-034A-9729-2C6FA6821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78143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5932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4794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980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3810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5317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4773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4485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81521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91857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4122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9254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87861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18396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12486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62791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63735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48797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89622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18784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52584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15297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2863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46037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50705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47245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96882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82120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515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70562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50332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56759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66599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5692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69720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60550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34000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74206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7234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3372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7802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48800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965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4316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2A36CB-1218-42BA-9A4D-3A289D263F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90444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BFF6852-088F-2460-26AE-643C01A590A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C0DFDD0-A0F2-83DC-8B7C-F0E019570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168" y="996950"/>
            <a:ext cx="3932237" cy="1600200"/>
          </a:xfrm>
          <a:prstGeom prst="rect">
            <a:avLst/>
          </a:prstGeom>
        </p:spPr>
        <p:txBody>
          <a:bodyPr anchor="t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17D2E1-E1A8-E3A2-FBE0-B7BCE986DF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7E9988-0A31-7185-4BB3-3C4229E099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1169" y="2774373"/>
            <a:ext cx="3932237" cy="3086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D28B3D-8AA7-7411-73DB-702ACCECC369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3813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5691A5A-4639-4A17-81AE-6B9D409E82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047FD8C-2415-7AF2-D9F7-2FD9A5E45B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75B6969-06CB-5136-72BE-7F36D6601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168" y="996950"/>
            <a:ext cx="3932237" cy="1600200"/>
          </a:xfrm>
          <a:prstGeom prst="rect">
            <a:avLst/>
          </a:prstGeom>
        </p:spPr>
        <p:txBody>
          <a:bodyPr anchor="t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15190A3B-C978-9A37-3EC2-7DD786CF89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1169" y="2774373"/>
            <a:ext cx="3932237" cy="3086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D551DB3-822F-D681-37C0-3180279A1079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99193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ext-one column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The star in the ESE logo.">
            <a:extLst>
              <a:ext uri="{FF2B5EF4-FFF2-40B4-BE49-F238E27FC236}">
                <a16:creationId xmlns:a16="http://schemas.microsoft.com/office/drawing/2014/main" id="{0A84CDFA-79F7-4BA0-98A7-CE6AD7E69B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7" name="矩形 6" descr="Colored background box.">
            <a:extLst>
              <a:ext uri="{FF2B5EF4-FFF2-40B4-BE49-F238E27FC236}">
                <a16:creationId xmlns:a16="http://schemas.microsoft.com/office/drawing/2014/main" id="{A875BDB0-8CE9-4FCF-818B-C21A2BF5A21B}"/>
              </a:ext>
            </a:extLst>
          </p:cNvPr>
          <p:cNvSpPr/>
          <p:nvPr userDrawn="1"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 descr="Colored backgrouond box.">
            <a:extLst>
              <a:ext uri="{FF2B5EF4-FFF2-40B4-BE49-F238E27FC236}">
                <a16:creationId xmlns:a16="http://schemas.microsoft.com/office/drawing/2014/main" id="{5DF00629-F578-459E-B808-C056CC098EE1}"/>
              </a:ext>
            </a:extLst>
          </p:cNvPr>
          <p:cNvSpPr/>
          <p:nvPr userDrawn="1"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73DEFAAE-AB64-48F2-AA3E-533A2C1271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7743" y="288925"/>
            <a:ext cx="11370972" cy="679905"/>
          </a:xfrm>
        </p:spPr>
        <p:txBody>
          <a:bodyPr>
            <a:noAutofit/>
          </a:bodyPr>
          <a:lstStyle>
            <a:lvl1pPr>
              <a:defRPr sz="30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altLang="zh-CN"/>
              <a:t>Click here to edit title</a:t>
            </a:r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5FFD893-9645-4ABA-BC18-4957569298F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67743" y="1230403"/>
            <a:ext cx="11370972" cy="5049746"/>
          </a:xfr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Arial" panose="020B0604020202020204" pitchFamily="34" charset="0"/>
              <a:buChar char="•"/>
              <a:defRPr sz="32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736600" indent="-2794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Courier New" panose="02070309020205020404" pitchFamily="49" charset="0"/>
              <a:buChar char="o"/>
              <a:defRPr sz="28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§"/>
              <a:defRPr sz="24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51000" indent="-2794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Ø"/>
              <a:defRPr sz="20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116138" indent="-287338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v"/>
              <a:defRPr sz="20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altLang="zh-CN"/>
              <a:t>Click here to edit bullet points</a:t>
            </a:r>
            <a:endParaRPr lang="zh-CN" altLang="en-US"/>
          </a:p>
          <a:p>
            <a:pPr lvl="1"/>
            <a:r>
              <a:rPr lang="en-US" altLang="zh-CN"/>
              <a:t>Second level</a:t>
            </a:r>
            <a:endParaRPr lang="zh-CN" altLang="en-US"/>
          </a:p>
          <a:p>
            <a:pPr lvl="2"/>
            <a:r>
              <a:rPr lang="en-US" altLang="zh-CN"/>
              <a:t>Third level</a:t>
            </a:r>
            <a:endParaRPr lang="zh-CN" altLang="en-US"/>
          </a:p>
          <a:p>
            <a:pPr lvl="3"/>
            <a:r>
              <a:rPr lang="en-US" altLang="zh-CN"/>
              <a:t>Fourth level</a:t>
            </a:r>
            <a:endParaRPr lang="zh-CN" altLang="en-US"/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4" name="TextBox 3"/>
          <p:cNvSpPr txBox="1"/>
          <p:nvPr userDrawn="1"/>
        </p:nvSpPr>
        <p:spPr>
          <a:xfrm>
            <a:off x="250371" y="6356350"/>
            <a:ext cx="771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</p:spTree>
    <p:extLst>
      <p:ext uri="{BB962C8B-B14F-4D97-AF65-F5344CB8AC3E}">
        <p14:creationId xmlns:p14="http://schemas.microsoft.com/office/powerpoint/2010/main" val="485850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C7EE377-B8E1-46C6-764E-35B9C88999D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FA9C25D-EF20-84AD-D14D-2061BB41F0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5838" y="690351"/>
            <a:ext cx="8631677" cy="19282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6600">
                <a:solidFill>
                  <a:schemeClr val="bg1"/>
                </a:solidFill>
                <a:latin typeface="Arial" panose="020B0604020202020204" pitchFamily="34" charset="0"/>
                <a:ea typeface="Apple Symbols" panose="02000000000000000000" pitchFamily="2" charset="-79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17F9B5-9E18-407C-4D11-7AC3882D70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5838" y="5466944"/>
            <a:ext cx="6770451" cy="1391055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rgbClr val="3647B6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1234037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ED5A72-E2F7-0E3B-0DDA-8AEE476CFD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86984"/>
            <a:ext cx="10515600" cy="40525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Placeholder 8">
            <a:extLst>
              <a:ext uri="{FF2B5EF4-FFF2-40B4-BE49-F238E27FC236}">
                <a16:creationId xmlns:a16="http://schemas.microsoft.com/office/drawing/2014/main" id="{D8D37926-3C4B-41C8-EFDB-911300C243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798412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ED5A72-E2F7-0E3B-0DDA-8AEE476CFD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86984"/>
            <a:ext cx="10515600" cy="40525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Placeholder 8">
            <a:extLst>
              <a:ext uri="{FF2B5EF4-FFF2-40B4-BE49-F238E27FC236}">
                <a16:creationId xmlns:a16="http://schemas.microsoft.com/office/drawing/2014/main" id="{D8D37926-3C4B-41C8-EFDB-911300C243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80040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0924193-02B9-9810-A50A-C323F20B00A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6112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E7A35BE-2442-7C64-032F-EEC3B84E8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30525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solidFill>
                  <a:srgbClr val="3647B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D8DA3C-9A4F-10ED-C6D4-40AC09EDE5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712387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8A65D87-AFBC-843E-1CA6-0F0D9EB66B62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1069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55C14D-8924-F22D-FF6C-1CEECDCEA3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19256"/>
            <a:ext cx="5181600" cy="40577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748EB7-DF60-9429-B7C4-F17C2FD195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19256"/>
            <a:ext cx="5181600" cy="40577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itle Placeholder 8">
            <a:extLst>
              <a:ext uri="{FF2B5EF4-FFF2-40B4-BE49-F238E27FC236}">
                <a16:creationId xmlns:a16="http://schemas.microsoft.com/office/drawing/2014/main" id="{09305E6D-E633-8F98-0EDC-7F3C0166D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00580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07D04F-CFDA-AB0A-0CB3-633767A38D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612" y="2109863"/>
            <a:ext cx="5157787" cy="6759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E417A7-92FA-2590-1532-B39F1253F8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861535"/>
            <a:ext cx="5157787" cy="33281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583ECC-3794-AE5F-27B5-A74B4DEC73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109863"/>
            <a:ext cx="5183188" cy="6759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4E5DA7-1D14-860C-86DA-E26B78A695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861535"/>
            <a:ext cx="5183188" cy="33281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Placeholder 8">
            <a:extLst>
              <a:ext uri="{FF2B5EF4-FFF2-40B4-BE49-F238E27FC236}">
                <a16:creationId xmlns:a16="http://schemas.microsoft.com/office/drawing/2014/main" id="{AA033EDD-4130-6D25-944B-3C4E62F04A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34136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AFE5DF1-48AB-E0EB-F43E-6ACA748DB7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A5A7959-19EC-57EE-7E3C-D0AA505DBD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82157"/>
            <a:ext cx="10515600" cy="109368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6000">
                <a:solidFill>
                  <a:srgbClr val="3647B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20BCF7B-22B6-6253-4D64-9AD634D23090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05197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EBAB681-AC2C-C77A-18CF-DCFBC5F4176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F0BC1E5-8CCE-BA2E-FCAF-D803E35C5BB4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225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ue and white flag&#10;&#10;Description automatically generated with low confidence">
            <a:extLst>
              <a:ext uri="{FF2B5EF4-FFF2-40B4-BE49-F238E27FC236}">
                <a16:creationId xmlns:a16="http://schemas.microsoft.com/office/drawing/2014/main" id="{04FFFA98-BE84-F3D2-7C54-E616A2B54E57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F07E45-5358-D826-413C-524778517A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089013"/>
            <a:ext cx="10515600" cy="40879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itle Placeholder 8">
            <a:extLst>
              <a:ext uri="{FF2B5EF4-FFF2-40B4-BE49-F238E27FC236}">
                <a16:creationId xmlns:a16="http://schemas.microsoft.com/office/drawing/2014/main" id="{4B734709-A90C-544A-96B6-4BCE82CBB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800C52F-DC60-BE86-6751-7E45895AE1B5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308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49" r:id="rId2"/>
    <p:sldLayoutId id="2147483650" r:id="rId3"/>
    <p:sldLayoutId id="214748366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61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www.doe.mass.edu/mcas/tdd/hss.html?section=localtasks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4.sv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ma.testnav.com/client/index.html#login?username=LGN305544575&amp;password=RPBE5MR8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mcas@doe.mass.edu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://mcas.pearsonsupport.com/training/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4.sv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mcas.pearsonsupport.com/student/practice-tests-hss/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mcas.pearsonsupport.com/student/practice-tests-hss/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mcas.pearsonsupport.com/released-items/civics/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oe.mass.edu/mcas/tdd/g8-civics-assessment.pdf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6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www.doe.mass.edu/mcas/tdd/g8-civics-assessment.pdf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oe.mass.edu/mcas/testadmin/civics/" TargetMode="External"/><Relationship Id="rId7" Type="http://schemas.openxmlformats.org/officeDocument/2006/relationships/hyperlink" Target="https://www.doe.mass.edu/mcas/testadmin/pre-admin-guide.pdf" TargetMode="Externa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9.xml"/><Relationship Id="rId6" Type="http://schemas.openxmlformats.org/officeDocument/2006/relationships/hyperlink" Target="http://eepurl.com/ghSOhH" TargetMode="External"/><Relationship Id="rId5" Type="http://schemas.openxmlformats.org/officeDocument/2006/relationships/hyperlink" Target="http://www.doe.mass.edu/mcas/updates.html" TargetMode="External"/><Relationship Id="rId4" Type="http://schemas.openxmlformats.org/officeDocument/2006/relationships/hyperlink" Target="http://www.doe.mass.edu/mcas/" TargetMode="Externa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4.sv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hyperlink" Target="mailto:mcas@doe.mass.edu" TargetMode="External"/><Relationship Id="rId1" Type="http://schemas.openxmlformats.org/officeDocument/2006/relationships/slideLayout" Target="../slideLayouts/slideLayout9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://mcas.pearsonsupport.com/" TargetMode="Externa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9.xml"/><Relationship Id="rId6" Type="http://schemas.openxmlformats.org/officeDocument/2006/relationships/hyperlink" Target="mailto:mcas@doe.mass.edu" TargetMode="External"/><Relationship Id="rId5" Type="http://schemas.openxmlformats.org/officeDocument/2006/relationships/hyperlink" Target="http://www.doe.mass.edu/mcas" TargetMode="External"/><Relationship Id="rId4" Type="http://schemas.openxmlformats.org/officeDocument/2006/relationships/hyperlink" Target="mailto:mcas@measuredprogress.org" TargetMode="Externa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8.png"/><Relationship Id="rId7" Type="http://schemas.openxmlformats.org/officeDocument/2006/relationships/hyperlink" Target="mailto:mcas@doe.mass.edu" TargetMode="External"/><Relationship Id="rId12" Type="http://schemas.openxmlformats.org/officeDocument/2006/relationships/image" Target="../media/image45.sv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1.svg"/><Relationship Id="rId11" Type="http://schemas.openxmlformats.org/officeDocument/2006/relationships/image" Target="../media/image44.png"/><Relationship Id="rId5" Type="http://schemas.openxmlformats.org/officeDocument/2006/relationships/image" Target="../media/image40.png"/><Relationship Id="rId10" Type="http://schemas.openxmlformats.org/officeDocument/2006/relationships/hyperlink" Target="http://www.doe.mass.edu/mcas" TargetMode="External"/><Relationship Id="rId4" Type="http://schemas.openxmlformats.org/officeDocument/2006/relationships/image" Target="../media/image39.svg"/><Relationship Id="rId9" Type="http://schemas.openxmlformats.org/officeDocument/2006/relationships/image" Target="../media/image43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sv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11.sv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10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9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4B4766-0EE3-8028-2E23-5FACFF0960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5838" y="1624211"/>
            <a:ext cx="8631677" cy="2543054"/>
          </a:xfrm>
        </p:spPr>
        <p:txBody>
          <a:bodyPr>
            <a:normAutofit/>
          </a:bodyPr>
          <a:lstStyle/>
          <a:p>
            <a:r>
              <a:rPr lang="en-US"/>
              <a:t>MCAS Grade 8 Civics Informational Session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1FB839-A537-685A-EE8C-AF8C11F1A2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5838" y="5466944"/>
            <a:ext cx="7699699" cy="1391055"/>
          </a:xfrm>
        </p:spPr>
        <p:txBody>
          <a:bodyPr/>
          <a:lstStyle/>
          <a:p>
            <a:r>
              <a:rPr lang="en-US" altLang="zh-CN">
                <a:solidFill>
                  <a:srgbClr val="000000"/>
                </a:solidFill>
              </a:rPr>
              <a:t>The Office of Student </a:t>
            </a:r>
            <a:r>
              <a:rPr lang="en-US" altLang="zh-CN" sz="2799">
                <a:solidFill>
                  <a:srgbClr val="000000"/>
                </a:solidFill>
              </a:rPr>
              <a:t>Assessment</a:t>
            </a:r>
            <a:r>
              <a:rPr lang="en-US" altLang="zh-CN">
                <a:solidFill>
                  <a:srgbClr val="000000"/>
                </a:solidFill>
              </a:rPr>
              <a:t> Services </a:t>
            </a:r>
          </a:p>
          <a:p>
            <a:r>
              <a:rPr lang="en-US" altLang="zh-CN">
                <a:solidFill>
                  <a:srgbClr val="000000"/>
                </a:solidFill>
              </a:rPr>
              <a:t>November 8, 2023</a:t>
            </a:r>
            <a:endParaRPr lang="zh-CN" altLang="en-US">
              <a:solidFill>
                <a:srgbClr val="000000"/>
              </a:solidFill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0761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2CB58-A052-D5E6-68A1-3F013147C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991" y="441594"/>
            <a:ext cx="10990385" cy="800851"/>
          </a:xfrm>
        </p:spPr>
        <p:txBody>
          <a:bodyPr>
            <a:noAutofit/>
          </a:bodyPr>
          <a:lstStyle/>
          <a:p>
            <a:r>
              <a:rPr lang="en-US" sz="3400"/>
              <a:t>Grade 8 Civics Assessment Development Committee (ADC)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6D24D2-B23A-7E18-05C3-1A77A0F61E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5991" y="1310054"/>
            <a:ext cx="11218009" cy="491294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>
                <a:latin typeface="Arial"/>
                <a:cs typeface="Arial"/>
              </a:rPr>
              <a:t>Convened first committee in 2019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>
                <a:latin typeface="Arial"/>
                <a:cs typeface="Arial"/>
              </a:rPr>
              <a:t>12 grade 8 civics educators and curriculum coordinators</a:t>
            </a:r>
            <a:endParaRPr lang="en-US" sz="320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>
                <a:latin typeface="Arial"/>
                <a:cs typeface="Arial"/>
              </a:rPr>
              <a:t>Review all test questions, scoring notes, and data results</a:t>
            </a:r>
          </a:p>
          <a:p>
            <a:endParaRPr lang="en-US" sz="32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8C345D8-DA3D-4564-AB36-CE80E7A6C9BC}"/>
              </a:ext>
            </a:extLst>
          </p:cNvPr>
          <p:cNvSpPr txBox="1"/>
          <p:nvPr/>
        </p:nvSpPr>
        <p:spPr>
          <a:xfrm>
            <a:off x="436282" y="3974950"/>
            <a:ext cx="11176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/>
              <a:t>Irene LaRoche</a:t>
            </a:r>
            <a:r>
              <a:rPr lang="en-US" sz="3600"/>
              <a:t>, Amherst Regional Middle School, Grade 8 Civics ADC Member</a:t>
            </a:r>
          </a:p>
        </p:txBody>
      </p:sp>
    </p:spTree>
    <p:extLst>
      <p:ext uri="{BB962C8B-B14F-4D97-AF65-F5344CB8AC3E}">
        <p14:creationId xmlns:p14="http://schemas.microsoft.com/office/powerpoint/2010/main" val="1998032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2CB58-A052-D5E6-68A1-3F013147C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991" y="219057"/>
            <a:ext cx="10990385" cy="800851"/>
          </a:xfrm>
        </p:spPr>
        <p:txBody>
          <a:bodyPr>
            <a:normAutofit/>
          </a:bodyPr>
          <a:lstStyle/>
          <a:p>
            <a:r>
              <a:rPr lang="en-US" sz="4000"/>
              <a:t>Grade 8 Civics Test Design</a:t>
            </a:r>
          </a:p>
        </p:txBody>
      </p:sp>
      <p:graphicFrame>
        <p:nvGraphicFramePr>
          <p:cNvPr id="4" name="Content Placeholder 4">
            <a:extLst>
              <a:ext uri="{FF2B5EF4-FFF2-40B4-BE49-F238E27FC236}">
                <a16:creationId xmlns:a16="http://schemas.microsoft.com/office/drawing/2014/main" id="{F88D9B64-672C-456B-900D-E902F949A1E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95100683"/>
              </p:ext>
            </p:extLst>
          </p:nvPr>
        </p:nvGraphicFramePr>
        <p:xfrm>
          <a:off x="945664" y="1173553"/>
          <a:ext cx="10300672" cy="3486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4CB112D9-1F24-4DA2-A61C-9B47DFDE28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1488540"/>
              </p:ext>
            </p:extLst>
          </p:nvPr>
        </p:nvGraphicFramePr>
        <p:xfrm>
          <a:off x="6884088" y="4901583"/>
          <a:ext cx="4212528" cy="1737360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3321040">
                  <a:extLst>
                    <a:ext uri="{9D8B030D-6E8A-4147-A177-3AD203B41FA5}">
                      <a16:colId xmlns:a16="http://schemas.microsoft.com/office/drawing/2014/main" val="2668898113"/>
                    </a:ext>
                  </a:extLst>
                </a:gridCol>
                <a:gridCol w="891488">
                  <a:extLst>
                    <a:ext uri="{9D8B030D-6E8A-4147-A177-3AD203B41FA5}">
                      <a16:colId xmlns:a16="http://schemas.microsoft.com/office/drawing/2014/main" val="1913531281"/>
                    </a:ext>
                  </a:extLst>
                </a:gridCol>
              </a:tblGrid>
              <a:tr h="241300">
                <a:tc>
                  <a:txBody>
                    <a:bodyPr/>
                    <a:lstStyle/>
                    <a:p>
                      <a:pPr algn="l" fontAlgn="auto"/>
                      <a:r>
                        <a:rPr lang="en-US" sz="1800" b="0">
                          <a:solidFill>
                            <a:srgbClr val="203B6A"/>
                          </a:solidFill>
                          <a:effectLst/>
                        </a:rPr>
                        <a:t>​</a:t>
                      </a:r>
                      <a:endParaRPr lang="en-US" sz="1800" b="0" i="0">
                        <a:solidFill>
                          <a:srgbClr val="203B6A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800" b="1">
                          <a:solidFill>
                            <a:srgbClr val="203B6A"/>
                          </a:solidFill>
                          <a:effectLst/>
                        </a:rPr>
                        <a:t>Points</a:t>
                      </a:r>
                      <a:r>
                        <a:rPr lang="en-US" sz="1800" b="0">
                          <a:solidFill>
                            <a:srgbClr val="203B6A"/>
                          </a:solidFill>
                          <a:effectLst/>
                        </a:rPr>
                        <a:t>​</a:t>
                      </a:r>
                      <a:endParaRPr lang="en-US" b="0" i="0">
                        <a:solidFill>
                          <a:srgbClr val="203B6A"/>
                        </a:solidFill>
                        <a:effectLst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3334713"/>
                  </a:ext>
                </a:extLst>
              </a:tr>
              <a:tr h="241300">
                <a:tc>
                  <a:txBody>
                    <a:bodyPr/>
                    <a:lstStyle/>
                    <a:p>
                      <a:pPr algn="l" fontAlgn="base">
                        <a:buFont typeface="Arial" panose="020B0604020202020204" pitchFamily="34" charset="0"/>
                        <a:buNone/>
                      </a:pPr>
                      <a:r>
                        <a:rPr lang="en-US" sz="1800" b="1">
                          <a:solidFill>
                            <a:srgbClr val="203B6A"/>
                          </a:solidFill>
                          <a:effectLst/>
                        </a:rPr>
                        <a:t>State-Level Performance Task​</a:t>
                      </a:r>
                      <a:endParaRPr lang="en-US" sz="1440" b="1" i="0">
                        <a:solidFill>
                          <a:srgbClr val="203B6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800" b="0">
                          <a:solidFill>
                            <a:srgbClr val="203B6A"/>
                          </a:solidFill>
                          <a:effectLst/>
                        </a:rPr>
                        <a:t>14​</a:t>
                      </a:r>
                      <a:endParaRPr lang="en-US" b="0" i="0">
                        <a:solidFill>
                          <a:srgbClr val="203B6A"/>
                        </a:solidFill>
                        <a:effectLst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40126"/>
                  </a:ext>
                </a:extLst>
              </a:tr>
              <a:tr h="241300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800" b="1">
                          <a:solidFill>
                            <a:srgbClr val="203B6A"/>
                          </a:solidFill>
                          <a:effectLst/>
                        </a:rPr>
                        <a:t>End-of-Course Computer-based Test​</a:t>
                      </a:r>
                      <a:endParaRPr lang="en-US" b="1" i="0">
                        <a:solidFill>
                          <a:srgbClr val="203B6A"/>
                        </a:solidFill>
                        <a:effectLst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800" b="0">
                          <a:solidFill>
                            <a:srgbClr val="203B6A"/>
                          </a:solidFill>
                          <a:effectLst/>
                        </a:rPr>
                        <a:t>36</a:t>
                      </a:r>
                      <a:endParaRPr lang="en-US" b="0" i="0">
                        <a:solidFill>
                          <a:srgbClr val="203B6A"/>
                        </a:solidFill>
                        <a:effectLst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4982929"/>
                  </a:ext>
                </a:extLst>
              </a:tr>
              <a:tr h="241300">
                <a:tc>
                  <a:txBody>
                    <a:bodyPr/>
                    <a:lstStyle/>
                    <a:p>
                      <a:pPr algn="r" fontAlgn="base"/>
                      <a:r>
                        <a:rPr lang="en-US" sz="1800" b="1">
                          <a:solidFill>
                            <a:srgbClr val="203B6A"/>
                          </a:solidFill>
                          <a:effectLst/>
                        </a:rPr>
                        <a:t>Total</a:t>
                      </a:r>
                      <a:r>
                        <a:rPr lang="en-US" sz="1800" b="0">
                          <a:solidFill>
                            <a:srgbClr val="203B6A"/>
                          </a:solidFill>
                          <a:effectLst/>
                        </a:rPr>
                        <a:t>​</a:t>
                      </a:r>
                      <a:endParaRPr lang="en-US" b="0" i="0">
                        <a:solidFill>
                          <a:srgbClr val="203B6A"/>
                        </a:solidFill>
                        <a:effectLst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800" b="0">
                          <a:solidFill>
                            <a:srgbClr val="203B6A"/>
                          </a:solidFill>
                          <a:effectLst/>
                        </a:rPr>
                        <a:t>50​</a:t>
                      </a:r>
                      <a:endParaRPr lang="en-US" b="0" i="0">
                        <a:solidFill>
                          <a:srgbClr val="203B6A"/>
                        </a:solidFill>
                        <a:effectLst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0048932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04E4A3D7-107C-4DAC-A3F4-C237CCF2271B}"/>
              </a:ext>
            </a:extLst>
          </p:cNvPr>
          <p:cNvSpPr txBox="1"/>
          <p:nvPr/>
        </p:nvSpPr>
        <p:spPr>
          <a:xfrm>
            <a:off x="1805050" y="4763798"/>
            <a:ext cx="4611584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/>
              <a:t>Local-Level tasks </a:t>
            </a:r>
            <a:r>
              <a:rPr lang="en-US"/>
              <a:t>posted on DESE website to support assessment of task topics. (Optional)</a:t>
            </a:r>
          </a:p>
        </p:txBody>
      </p:sp>
    </p:spTree>
    <p:extLst>
      <p:ext uri="{BB962C8B-B14F-4D97-AF65-F5344CB8AC3E}">
        <p14:creationId xmlns:p14="http://schemas.microsoft.com/office/powerpoint/2010/main" val="35250822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2CB58-A052-D5E6-68A1-3F013147C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991" y="219057"/>
            <a:ext cx="10990385" cy="800851"/>
          </a:xfrm>
        </p:spPr>
        <p:txBody>
          <a:bodyPr>
            <a:normAutofit/>
          </a:bodyPr>
          <a:lstStyle/>
          <a:p>
            <a:r>
              <a:rPr lang="en-US" sz="4000"/>
              <a:t>Reporting Categories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6D24D2-B23A-7E18-05C3-1A77A0F61E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5991" y="1019908"/>
            <a:ext cx="11260018" cy="503799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b="0" i="0">
                <a:solidFill>
                  <a:srgbClr val="000000"/>
                </a:solidFill>
                <a:effectLst/>
                <a:latin typeface="Arial"/>
                <a:cs typeface="Arial"/>
              </a:rPr>
              <a:t>All questions </a:t>
            </a:r>
            <a:r>
              <a:rPr lang="en-US" sz="2400">
                <a:solidFill>
                  <a:srgbClr val="000000"/>
                </a:solidFill>
                <a:latin typeface="Arial"/>
                <a:cs typeface="Arial"/>
              </a:rPr>
              <a:t>are </a:t>
            </a:r>
            <a:r>
              <a:rPr lang="en-US" sz="2400" b="0" i="0">
                <a:solidFill>
                  <a:srgbClr val="000000"/>
                </a:solidFill>
                <a:effectLst/>
                <a:latin typeface="Arial"/>
                <a:cs typeface="Arial"/>
              </a:rPr>
              <a:t>coded to a content standard and a HSS practice.</a:t>
            </a:r>
            <a:endParaRPr lang="en-US" sz="2400">
              <a:latin typeface="Arial"/>
              <a:cs typeface="Arial"/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A1B7A14B-A230-48B6-9EDE-4C310813CD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2558851"/>
              </p:ext>
            </p:extLst>
          </p:nvPr>
        </p:nvGraphicFramePr>
        <p:xfrm>
          <a:off x="319613" y="1517931"/>
          <a:ext cx="5669279" cy="462128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311804">
                  <a:extLst>
                    <a:ext uri="{9D8B030D-6E8A-4147-A177-3AD203B41FA5}">
                      <a16:colId xmlns:a16="http://schemas.microsoft.com/office/drawing/2014/main" val="1946386594"/>
                    </a:ext>
                  </a:extLst>
                </a:gridCol>
                <a:gridCol w="1357475">
                  <a:extLst>
                    <a:ext uri="{9D8B030D-6E8A-4147-A177-3AD203B41FA5}">
                      <a16:colId xmlns:a16="http://schemas.microsoft.com/office/drawing/2014/main" val="52321274"/>
                    </a:ext>
                  </a:extLst>
                </a:gridCol>
              </a:tblGrid>
              <a:tr h="994166"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Civics Content Reporting Categories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Percentage of Test</a:t>
                      </a:r>
                    </a:p>
                    <a:p>
                      <a:pPr algn="ctr"/>
                      <a:r>
                        <a:rPr lang="en-US"/>
                        <a:t>+/- 5%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38424037"/>
                  </a:ext>
                </a:extLst>
              </a:tr>
              <a:tr h="994166">
                <a:tc>
                  <a:txBody>
                    <a:bodyPr/>
                    <a:lstStyle/>
                    <a:p>
                      <a:r>
                        <a:rPr lang="en-US" sz="2200"/>
                        <a:t>Foundations and development of the U.S. political system &amp; government (FG: Topics 1 &amp; 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/>
                        <a:t>32%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72591393"/>
                  </a:ext>
                </a:extLst>
              </a:tr>
              <a:tr h="994166">
                <a:tc>
                  <a:txBody>
                    <a:bodyPr/>
                    <a:lstStyle/>
                    <a:p>
                      <a:r>
                        <a:rPr lang="en-US" sz="2200"/>
                        <a:t>Institutions and structure of U.S. government &amp; Massachusetts state and local governments (GS: Topics 3 &amp; 6)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/>
                        <a:t>33%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49398498"/>
                  </a:ext>
                </a:extLst>
              </a:tr>
              <a:tr h="994166">
                <a:tc>
                  <a:txBody>
                    <a:bodyPr/>
                    <a:lstStyle/>
                    <a:p>
                      <a:r>
                        <a:rPr lang="en-US" sz="2200"/>
                        <a:t>Rights and responsibilities, the U.S. Constitution, and news &amp; media literacy (RR: Topics 4, 5, &amp; 7)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/>
                        <a:t>33%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45079462"/>
                  </a:ext>
                </a:extLst>
              </a:tr>
            </a:tbl>
          </a:graphicData>
        </a:graphic>
      </p:graphicFrame>
      <p:graphicFrame>
        <p:nvGraphicFramePr>
          <p:cNvPr id="7" name="Table 4">
            <a:extLst>
              <a:ext uri="{FF2B5EF4-FFF2-40B4-BE49-F238E27FC236}">
                <a16:creationId xmlns:a16="http://schemas.microsoft.com/office/drawing/2014/main" id="{A62C8B87-FC4B-48F6-9F1E-9B367189DE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8779221"/>
              </p:ext>
            </p:extLst>
          </p:nvPr>
        </p:nvGraphicFramePr>
        <p:xfrm>
          <a:off x="6256017" y="1517931"/>
          <a:ext cx="5669280" cy="46329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286290">
                  <a:extLst>
                    <a:ext uri="{9D8B030D-6E8A-4147-A177-3AD203B41FA5}">
                      <a16:colId xmlns:a16="http://schemas.microsoft.com/office/drawing/2014/main" val="1946386594"/>
                    </a:ext>
                  </a:extLst>
                </a:gridCol>
                <a:gridCol w="1382990">
                  <a:extLst>
                    <a:ext uri="{9D8B030D-6E8A-4147-A177-3AD203B41FA5}">
                      <a16:colId xmlns:a16="http://schemas.microsoft.com/office/drawing/2014/main" val="523212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HSS Practices Reporting Categories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Percentage of Test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/>
                        <a:t>+/- 5%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384240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/>
                        <a:t>Knowledge, skills, and dispositions (standard 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/>
                        <a:t>15-20%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725913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/>
                        <a:t>Questioning and solving civics-related problems (standards 2, 7)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/>
                        <a:t>15-20%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493984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/>
                        <a:t>Analyzing points of view and credibility from sources (standards 4, 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/>
                        <a:t>20-35%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450794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/>
                        <a:t>Developing explanations using reasoning and evidence from sources (standards 3, 6)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/>
                        <a:t>20-35%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485678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00953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2CB58-A052-D5E6-68A1-3F013147C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991" y="219057"/>
            <a:ext cx="10990385" cy="800851"/>
          </a:xfrm>
        </p:spPr>
        <p:txBody>
          <a:bodyPr>
            <a:normAutofit/>
          </a:bodyPr>
          <a:lstStyle/>
          <a:p>
            <a:r>
              <a:rPr lang="en-US" sz="4000"/>
              <a:t>State Task and EOC Test Questions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6D24D2-B23A-7E18-05C3-1A77A0F61E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5991" y="1310054"/>
            <a:ext cx="11218009" cy="491294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/>
              <a:t>Will assess both the civics content and the HSS practice standards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/>
              <a:t>Students will use civics content knowledge and skills to explain and describe civics concepts, support claims with evidence, and analyze sources and graphics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/>
              <a:t>Most items are based on stimuli including text, photographs, images, charts, data, etc.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/>
              <a:t>More information about these components of the test will be describe later in the presentation. </a:t>
            </a:r>
          </a:p>
        </p:txBody>
      </p:sp>
    </p:spTree>
    <p:extLst>
      <p:ext uri="{BB962C8B-B14F-4D97-AF65-F5344CB8AC3E}">
        <p14:creationId xmlns:p14="http://schemas.microsoft.com/office/powerpoint/2010/main" val="2546294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2CB58-A052-D5E6-68A1-3F013147C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991" y="219057"/>
            <a:ext cx="10990385" cy="800851"/>
          </a:xfrm>
        </p:spPr>
        <p:txBody>
          <a:bodyPr>
            <a:normAutofit/>
          </a:bodyPr>
          <a:lstStyle/>
          <a:p>
            <a:r>
              <a:rPr lang="en-US" sz="4000">
                <a:latin typeface="Arial"/>
                <a:cs typeface="Arial"/>
              </a:rPr>
              <a:t>Example of Two-Point Test Question</a:t>
            </a:r>
            <a:endParaRPr lang="en-US" sz="40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8C5F1CC-6F24-4523-9112-82FD11E3B1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110" y="2397048"/>
            <a:ext cx="6239609" cy="374696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6A46B6C-9266-40B2-8285-434054D0D6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53309" y="2377645"/>
            <a:ext cx="5358581" cy="376636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315F4D8-0120-4E1B-B290-4C6E0780435A}"/>
              </a:ext>
            </a:extLst>
          </p:cNvPr>
          <p:cNvSpPr txBox="1"/>
          <p:nvPr/>
        </p:nvSpPr>
        <p:spPr>
          <a:xfrm>
            <a:off x="180110" y="925446"/>
            <a:ext cx="1183178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/>
              <a:t>8.T7.6. </a:t>
            </a:r>
            <a:r>
              <a:rPr lang="en-US" sz="1600"/>
              <a:t>Analyze the point of view and evaluate the claims of an editorial, editorial cartoon, or op-ed commentary on a public policy issue at the local, state, or national level (e.g., a mayoral or school committee decision, an action by a state legislature or Governor, a vote in Congress or an action by the President).</a:t>
            </a:r>
          </a:p>
          <a:p>
            <a:endParaRPr lang="en-US" sz="1600"/>
          </a:p>
          <a:p>
            <a:r>
              <a:rPr lang="en-US" sz="1600" b="1"/>
              <a:t>PS4. </a:t>
            </a:r>
            <a:r>
              <a:rPr lang="en-US" sz="1600"/>
              <a:t>Analyze the purpose and point of view of each source; distinguish opinion from fact.</a:t>
            </a:r>
          </a:p>
        </p:txBody>
      </p:sp>
    </p:spTree>
    <p:extLst>
      <p:ext uri="{BB962C8B-B14F-4D97-AF65-F5344CB8AC3E}">
        <p14:creationId xmlns:p14="http://schemas.microsoft.com/office/powerpoint/2010/main" val="26263556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2CB58-A052-D5E6-68A1-3F013147C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991" y="219057"/>
            <a:ext cx="10990385" cy="800851"/>
          </a:xfrm>
        </p:spPr>
        <p:txBody>
          <a:bodyPr>
            <a:normAutofit/>
          </a:bodyPr>
          <a:lstStyle/>
          <a:p>
            <a:r>
              <a:rPr lang="en-US" sz="4000">
                <a:latin typeface="Arial"/>
                <a:cs typeface="Arial"/>
              </a:rPr>
              <a:t>Example of Two-Point Test Question (cont'd)</a:t>
            </a:r>
            <a:endParaRPr lang="en-US" sz="40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8C5F1CC-6F24-4523-9112-82FD11E3B1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111" y="2397049"/>
            <a:ext cx="5915890" cy="355256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315F4D8-0120-4E1B-B290-4C6E0780435A}"/>
              </a:ext>
            </a:extLst>
          </p:cNvPr>
          <p:cNvSpPr txBox="1"/>
          <p:nvPr/>
        </p:nvSpPr>
        <p:spPr>
          <a:xfrm>
            <a:off x="180110" y="925446"/>
            <a:ext cx="1183178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/>
              <a:t>8.T7.6. </a:t>
            </a:r>
            <a:r>
              <a:rPr lang="en-US" sz="1600"/>
              <a:t>Analyze the point of view and evaluate the claims of an editorial, editorial cartoon, or op-ed commentary on a public policy issue at the local, state, or national level (e.g., a mayoral or school committee decision, an action by a state legislature or Governor, a vote in Congress or an action by the President).</a:t>
            </a:r>
          </a:p>
          <a:p>
            <a:endParaRPr lang="en-US" sz="1600"/>
          </a:p>
          <a:p>
            <a:r>
              <a:rPr lang="en-US" sz="1600" b="1"/>
              <a:t>PS4. </a:t>
            </a:r>
            <a:r>
              <a:rPr lang="en-US" sz="1600"/>
              <a:t>Analyze the purpose and point of view of each source; distinguish opinion from fact.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E47934C-8FE7-4E53-85C6-1333AF7E3E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7189" y="2397049"/>
            <a:ext cx="5814700" cy="355256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2497699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035052-0EA0-2950-9C7D-EF204FCBC5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/>
              <a:t>2. Local-Level Performance Tasks</a:t>
            </a:r>
          </a:p>
        </p:txBody>
      </p:sp>
    </p:spTree>
    <p:extLst>
      <p:ext uri="{BB962C8B-B14F-4D97-AF65-F5344CB8AC3E}">
        <p14:creationId xmlns:p14="http://schemas.microsoft.com/office/powerpoint/2010/main" val="29823163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2CB58-A052-D5E6-68A1-3F013147C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991" y="275457"/>
            <a:ext cx="10990385" cy="800851"/>
          </a:xfrm>
        </p:spPr>
        <p:txBody>
          <a:bodyPr>
            <a:noAutofit/>
          </a:bodyPr>
          <a:lstStyle/>
          <a:p>
            <a:r>
              <a:rPr lang="en-US" sz="4000"/>
              <a:t>Local-Level Performance Tasks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6D24D2-B23A-7E18-05C3-1A77A0F61E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5991" y="1310054"/>
            <a:ext cx="10990385" cy="4747845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/>
              <a:t>Purpose of these tasks is to prepare students for the State-Level Task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/>
              <a:t>Administration of local-level classroom tasks is optional, though strongly recommended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>
                <a:solidFill>
                  <a:schemeClr val="bg2">
                    <a:lumMod val="25000"/>
                  </a:schemeClr>
                </a:solidFill>
              </a:rPr>
              <a:t>No data collected by the state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>
                <a:solidFill>
                  <a:schemeClr val="bg2">
                    <a:lumMod val="25000"/>
                  </a:schemeClr>
                </a:solidFill>
              </a:rPr>
              <a:t>Can be used for formative or summative purposes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/>
              <a:t>Should be completed </a:t>
            </a:r>
            <a:r>
              <a:rPr lang="en-US" b="1"/>
              <a:t>after</a:t>
            </a:r>
            <a:r>
              <a:rPr lang="en-US"/>
              <a:t> regular instruction has occurred for the topic being addressed as an assessment activity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/>
              <a:t>Include group work and discussions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/>
              <a:t>Ask students to analyze and evaluate sources to describe and explain civics concepts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/>
              <a:t>May be printed or distributed digitally for students to complete on a computer</a:t>
            </a:r>
          </a:p>
        </p:txBody>
      </p:sp>
    </p:spTree>
    <p:extLst>
      <p:ext uri="{BB962C8B-B14F-4D97-AF65-F5344CB8AC3E}">
        <p14:creationId xmlns:p14="http://schemas.microsoft.com/office/powerpoint/2010/main" val="11529748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2CB58-A052-D5E6-68A1-3F013147C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099" y="256002"/>
            <a:ext cx="11845452" cy="800851"/>
          </a:xfrm>
        </p:spPr>
        <p:txBody>
          <a:bodyPr>
            <a:noAutofit/>
          </a:bodyPr>
          <a:lstStyle/>
          <a:p>
            <a:r>
              <a:rPr lang="en-US" sz="4000"/>
              <a:t>Where Can You Find the Local-Level Tasks?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6D24D2-B23A-7E18-05C3-1A77A0F61E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5991" y="1133476"/>
            <a:ext cx="5020409" cy="4924424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/>
              <a:t>Seven local-level performance tasks have been posted on the DESE Website.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/>
              <a:t>Materials include educator directions, student handouts, scoring notes.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/>
              <a:t>Scoring Notes are p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assword-protected.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46FCA38-C39A-8747-422B-9F822A195C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5015" y="1505138"/>
            <a:ext cx="6768846" cy="338254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8EA864C-52DC-88DC-257E-3739FB946507}"/>
              </a:ext>
            </a:extLst>
          </p:cNvPr>
          <p:cNvSpPr/>
          <p:nvPr/>
        </p:nvSpPr>
        <p:spPr>
          <a:xfrm>
            <a:off x="7286625" y="3595688"/>
            <a:ext cx="1847850" cy="185737"/>
          </a:xfrm>
          <a:prstGeom prst="rect">
            <a:avLst/>
          </a:prstGeom>
          <a:solidFill>
            <a:srgbClr val="FFCC00">
              <a:alpha val="20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9AE1518-E5B9-470E-B63E-AD5A7B1C177B}"/>
              </a:ext>
            </a:extLst>
          </p:cNvPr>
          <p:cNvSpPr txBox="1"/>
          <p:nvPr/>
        </p:nvSpPr>
        <p:spPr>
          <a:xfrm>
            <a:off x="5456465" y="5317349"/>
            <a:ext cx="673553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>
                <a:hlinkClick r:id="rId4"/>
              </a:rPr>
              <a:t>https://www.doe.mass.edu/mcas/tdd/hss.html?section=localtasks</a:t>
            </a:r>
            <a:endParaRPr lang="en-US" sz="3200" b="1"/>
          </a:p>
        </p:txBody>
      </p:sp>
    </p:spTree>
    <p:extLst>
      <p:ext uri="{BB962C8B-B14F-4D97-AF65-F5344CB8AC3E}">
        <p14:creationId xmlns:p14="http://schemas.microsoft.com/office/powerpoint/2010/main" val="20104246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2CB58-A052-D5E6-68A1-3F013147C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991" y="256002"/>
            <a:ext cx="10990385" cy="800851"/>
          </a:xfrm>
        </p:spPr>
        <p:txBody>
          <a:bodyPr>
            <a:noAutofit/>
          </a:bodyPr>
          <a:lstStyle/>
          <a:p>
            <a:r>
              <a:rPr lang="en-US" sz="4000"/>
              <a:t>Example of Local-Level Performance Task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E32BEB1-334B-7AAC-FEA6-E8781A234D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2088" y="1245633"/>
            <a:ext cx="6732043" cy="479365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DBABAF9-D3DF-41C1-BE5F-E268E8C123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5991" y="1245634"/>
            <a:ext cx="4733330" cy="4793659"/>
          </a:xfrm>
        </p:spPr>
        <p:txBody>
          <a:bodyPr>
            <a:normAutofit fontScale="92500" lnSpcReduction="20000"/>
          </a:bodyPr>
          <a:lstStyle/>
          <a:p>
            <a:r>
              <a:rPr lang="en-US" sz="3500"/>
              <a:t>Most tasks begin with an activator activity.</a:t>
            </a:r>
          </a:p>
          <a:p>
            <a:endParaRPr lang="en-US"/>
          </a:p>
          <a:p>
            <a:r>
              <a:rPr lang="en-US"/>
              <a:t>1. Explain what the individuals in the photograph want to achieve. Use details from the image to support your reasoning.</a:t>
            </a:r>
          </a:p>
          <a:p>
            <a:endParaRPr lang="en-US"/>
          </a:p>
          <a:p>
            <a:r>
              <a:rPr lang="en-US"/>
              <a:t>2. Explain how an activity like the one shown in the photograph supports a healthy democracy.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EB9CA93-AB9D-4D15-9BDC-30DACCFE06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6" t="5791" r="5561" b="6532"/>
          <a:stretch/>
        </p:blipFill>
        <p:spPr bwMode="auto">
          <a:xfrm>
            <a:off x="6918037" y="3101836"/>
            <a:ext cx="3639126" cy="2836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81072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2CB58-A052-D5E6-68A1-3F013147C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991" y="219057"/>
            <a:ext cx="10990385" cy="800851"/>
          </a:xfrm>
        </p:spPr>
        <p:txBody>
          <a:bodyPr>
            <a:normAutofit/>
          </a:bodyPr>
          <a:lstStyle/>
          <a:p>
            <a:r>
              <a:rPr lang="en-US" sz="4000"/>
              <a:t>Presenters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6D24D2-B23A-7E18-05C3-1A77A0F61E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5991" y="1310054"/>
            <a:ext cx="10990385" cy="4747845"/>
          </a:xfrm>
        </p:spPr>
        <p:txBody>
          <a:bodyPr>
            <a:normAutofit/>
          </a:bodyPr>
          <a:lstStyle/>
          <a:p>
            <a:r>
              <a:rPr lang="en-US" sz="2800" b="1"/>
              <a:t>Ann Marie Gleeson</a:t>
            </a:r>
            <a:r>
              <a:rPr lang="en-US" sz="2800"/>
              <a:t>, History &amp; Social Science Test Development </a:t>
            </a:r>
            <a:br>
              <a:rPr lang="en-US" sz="2800"/>
            </a:br>
            <a:r>
              <a:rPr lang="en-US" sz="2800"/>
              <a:t>   Coordinator</a:t>
            </a:r>
          </a:p>
          <a:p>
            <a:r>
              <a:rPr lang="en-US" b="1"/>
              <a:t>Marissa Roque</a:t>
            </a:r>
            <a:r>
              <a:rPr lang="en-US"/>
              <a:t>, MCAS Civics Test Development Specialist</a:t>
            </a:r>
            <a:endParaRPr lang="en-US" sz="2800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9313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2CB58-A052-D5E6-68A1-3F013147C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991" y="256002"/>
            <a:ext cx="10990385" cy="800851"/>
          </a:xfrm>
        </p:spPr>
        <p:txBody>
          <a:bodyPr>
            <a:noAutofit/>
          </a:bodyPr>
          <a:lstStyle/>
          <a:p>
            <a:r>
              <a:rPr lang="en-US" sz="4000"/>
              <a:t>Example of Local-Level Performance Task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4722113-18E8-6BC0-72F8-6238C06380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6335" y="1138142"/>
            <a:ext cx="8288961" cy="546385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0D99B12-A415-8BF2-01F3-5869DF654734}"/>
              </a:ext>
            </a:extLst>
          </p:cNvPr>
          <p:cNvSpPr txBox="1"/>
          <p:nvPr/>
        </p:nvSpPr>
        <p:spPr>
          <a:xfrm>
            <a:off x="465991" y="1138142"/>
            <a:ext cx="314723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/>
              <a:t>Students read and discuss primary and secondary sources in small groups.</a:t>
            </a:r>
          </a:p>
        </p:txBody>
      </p:sp>
    </p:spTree>
    <p:extLst>
      <p:ext uri="{BB962C8B-B14F-4D97-AF65-F5344CB8AC3E}">
        <p14:creationId xmlns:p14="http://schemas.microsoft.com/office/powerpoint/2010/main" val="7226803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2CB58-A052-D5E6-68A1-3F013147C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991" y="256002"/>
            <a:ext cx="10990385" cy="800851"/>
          </a:xfrm>
        </p:spPr>
        <p:txBody>
          <a:bodyPr>
            <a:noAutofit/>
          </a:bodyPr>
          <a:lstStyle/>
          <a:p>
            <a:r>
              <a:rPr lang="en-US" sz="4000"/>
              <a:t>Example of Local-Level Performance Task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C3A54AB-E807-FC56-E597-326C0C01535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49" t="-11016" r="-949" b="50676"/>
          <a:stretch/>
        </p:blipFill>
        <p:spPr>
          <a:xfrm>
            <a:off x="1377615" y="3161192"/>
            <a:ext cx="10078761" cy="292063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34275C4-CFDB-DEAD-CA33-40909082FC39}"/>
              </a:ext>
            </a:extLst>
          </p:cNvPr>
          <p:cNvSpPr txBox="1"/>
          <p:nvPr/>
        </p:nvSpPr>
        <p:spPr>
          <a:xfrm>
            <a:off x="465990" y="1056853"/>
            <a:ext cx="1099038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Each question assesses one or more content standards from the topic, and one or more practice standards.</a:t>
            </a:r>
          </a:p>
          <a:p>
            <a:r>
              <a:rPr lang="en-US" sz="2800" b="1"/>
              <a:t>Content Standard 8.T4.8.</a:t>
            </a:r>
            <a:r>
              <a:rPr lang="en-US" sz="2800"/>
              <a:t> Explain the importance of individuals working cooperatively with their elected leaders.</a:t>
            </a:r>
          </a:p>
          <a:p>
            <a:r>
              <a:rPr lang="en-US" sz="2800" b="1"/>
              <a:t>Practice Standard 6 </a:t>
            </a:r>
            <a:r>
              <a:rPr lang="en-US" sz="2800"/>
              <a:t>Argue or explain conclusions, using valid reasoning and evidence.</a:t>
            </a:r>
          </a:p>
        </p:txBody>
      </p:sp>
    </p:spTree>
    <p:extLst>
      <p:ext uri="{BB962C8B-B14F-4D97-AF65-F5344CB8AC3E}">
        <p14:creationId xmlns:p14="http://schemas.microsoft.com/office/powerpoint/2010/main" val="28173362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2CB58-A052-D5E6-68A1-3F013147C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991" y="256002"/>
            <a:ext cx="10990385" cy="800851"/>
          </a:xfrm>
        </p:spPr>
        <p:txBody>
          <a:bodyPr>
            <a:noAutofit/>
          </a:bodyPr>
          <a:lstStyle/>
          <a:p>
            <a:r>
              <a:rPr lang="en-US" sz="4000"/>
              <a:t>Modifying Local-Level Performance Tasks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6D24D2-B23A-7E18-05C3-1A77A0F61E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5991" y="1310054"/>
            <a:ext cx="10990385" cy="4747845"/>
          </a:xfrm>
        </p:spPr>
        <p:txBody>
          <a:bodyPr>
            <a:normAutofit/>
          </a:bodyPr>
          <a:lstStyle/>
          <a:p>
            <a:r>
              <a:rPr lang="en-US" sz="3200"/>
              <a:t>Teachers may modify these tasks and adapt them to their classrooms. Modifications may include, but are not limited to: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>
                <a:solidFill>
                  <a:srgbClr val="000000"/>
                </a:solidFill>
              </a:rPr>
              <a:t>adapting sources, presentations, instructions, or student handouts to add clarity for specific populations (such as English learners)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>
                <a:solidFill>
                  <a:srgbClr val="000000"/>
                </a:solidFill>
              </a:rPr>
              <a:t>changing the scoring notes by adding additional student answers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>
                <a:solidFill>
                  <a:srgbClr val="000000"/>
                </a:solidFill>
              </a:rPr>
              <a:t>incorporating previous class work during discussions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>
                <a:solidFill>
                  <a:srgbClr val="000000"/>
                </a:solidFill>
              </a:rPr>
              <a:t>administering a task in more than one class session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1600"/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66452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2CB58-A052-D5E6-68A1-3F013147C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991" y="256002"/>
            <a:ext cx="10990385" cy="800851"/>
          </a:xfrm>
        </p:spPr>
        <p:txBody>
          <a:bodyPr>
            <a:noAutofit/>
          </a:bodyPr>
          <a:lstStyle/>
          <a:p>
            <a:r>
              <a:rPr lang="en-US" sz="3200"/>
              <a:t>Local-Level Performance Task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6D24D2-B23A-7E18-05C3-1A77A0F61E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5991" y="2172832"/>
            <a:ext cx="10990385" cy="3885067"/>
          </a:xfrm>
        </p:spPr>
        <p:txBody>
          <a:bodyPr>
            <a:normAutofit/>
          </a:bodyPr>
          <a:lstStyle/>
          <a:p>
            <a:pPr algn="ctr"/>
            <a:r>
              <a:rPr lang="en-US" sz="32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there any questions about using the local-level performance task </a:t>
            </a:r>
            <a:r>
              <a:rPr lang="en-US" sz="3200">
                <a:solidFill>
                  <a:schemeClr val="tx1">
                    <a:lumMod val="95000"/>
                    <a:lumOff val="5000"/>
                  </a:schemeClr>
                </a:solidFill>
              </a:rPr>
              <a:t>materials?</a:t>
            </a:r>
            <a:endParaRPr lang="en-US" sz="320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Graphic 3" descr="Help with solid fill">
            <a:extLst>
              <a:ext uri="{FF2B5EF4-FFF2-40B4-BE49-F238E27FC236}">
                <a16:creationId xmlns:a16="http://schemas.microsoft.com/office/drawing/2014/main" id="{1FA42534-661B-D38B-CEBD-7801625351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113802" y="3618722"/>
            <a:ext cx="1697544" cy="1697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5637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035052-0EA0-2950-9C7D-EF204FCBC5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/>
              <a:t>3. State-Level Performance Tasks</a:t>
            </a:r>
          </a:p>
        </p:txBody>
      </p:sp>
    </p:spTree>
    <p:extLst>
      <p:ext uri="{BB962C8B-B14F-4D97-AF65-F5344CB8AC3E}">
        <p14:creationId xmlns:p14="http://schemas.microsoft.com/office/powerpoint/2010/main" val="41630190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2CB58-A052-D5E6-68A1-3F013147C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991" y="256002"/>
            <a:ext cx="10990385" cy="800851"/>
          </a:xfrm>
        </p:spPr>
        <p:txBody>
          <a:bodyPr>
            <a:noAutofit/>
          </a:bodyPr>
          <a:lstStyle/>
          <a:p>
            <a:r>
              <a:rPr lang="en-US" sz="4000"/>
              <a:t>State-Level Performance Tasks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6D24D2-B23A-7E18-05C3-1A77A0F61E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5991" y="1310054"/>
            <a:ext cx="5630009" cy="4747845"/>
          </a:xfrm>
        </p:spPr>
        <p:txBody>
          <a:bodyPr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b="0" i="0">
                <a:solidFill>
                  <a:srgbClr val="222222"/>
                </a:solidFill>
                <a:effectLst/>
              </a:rPr>
              <a:t>Each state-level performance task will be centered on one of the seven topics from the civics standards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b="0" i="0">
                <a:solidFill>
                  <a:srgbClr val="222222"/>
                </a:solidFill>
                <a:effectLst/>
              </a:rPr>
              <a:t>Tasks consist of questions based on primary and secondary sources. It is estimated that one task will take approximately 45–50 minutes to complete.</a:t>
            </a:r>
          </a:p>
          <a:p>
            <a:pPr algn="l"/>
            <a:endParaRPr lang="en-US" b="0" i="0">
              <a:solidFill>
                <a:srgbClr val="222222"/>
              </a:solidFill>
              <a:effectLst/>
            </a:endParaRPr>
          </a:p>
          <a:p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190F592-A601-1CE3-198F-BBC4710BF8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3759" y="1310054"/>
            <a:ext cx="5420481" cy="3877216"/>
          </a:xfrm>
          <a:prstGeom prst="rect">
            <a:avLst/>
          </a:prstGeom>
          <a:ln>
            <a:solidFill>
              <a:schemeClr val="accent2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46D0E98-F6DF-4064-8202-0B20D0C0F6E3}"/>
              </a:ext>
            </a:extLst>
          </p:cNvPr>
          <p:cNvSpPr txBox="1"/>
          <p:nvPr/>
        </p:nvSpPr>
        <p:spPr>
          <a:xfrm>
            <a:off x="6525985" y="5647891"/>
            <a:ext cx="52360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hlinkClick r:id="rId4"/>
              </a:rPr>
              <a:t>State-Level Performance Task Practice Test</a:t>
            </a:r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16622391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2CB58-A052-D5E6-68A1-3F013147C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991" y="256002"/>
            <a:ext cx="10990385" cy="800851"/>
          </a:xfrm>
        </p:spPr>
        <p:txBody>
          <a:bodyPr>
            <a:noAutofit/>
          </a:bodyPr>
          <a:lstStyle/>
          <a:p>
            <a:r>
              <a:rPr lang="en-US" sz="4000"/>
              <a:t>State-Level Performance Tasks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6D24D2-B23A-7E18-05C3-1A77A0F61E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5992" y="978196"/>
            <a:ext cx="11085306" cy="5079704"/>
          </a:xfrm>
        </p:spPr>
        <p:txBody>
          <a:bodyPr>
            <a:normAutofit/>
          </a:bodyPr>
          <a:lstStyle/>
          <a:p>
            <a:pPr algn="l"/>
            <a:r>
              <a:rPr lang="en-US" b="0" i="0">
                <a:solidFill>
                  <a:srgbClr val="222222"/>
                </a:solidFill>
                <a:effectLst/>
              </a:rPr>
              <a:t>Students will take one state-level performance task. Each task is worth a total of 14 points and consists of the following: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>
                <a:solidFill>
                  <a:srgbClr val="222222"/>
                </a:solidFill>
              </a:rPr>
              <a:t>1 one-point, selected-response opening item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>
                <a:solidFill>
                  <a:srgbClr val="222222"/>
                </a:solidFill>
              </a:rPr>
              <a:t>3 mini-modules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222222"/>
                </a:solidFill>
              </a:rPr>
              <a:t>Each based around a source or set of sources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222222"/>
                </a:solidFill>
              </a:rPr>
              <a:t>Each consists of 2 one-point, selected-response questions followed by 1 one-point, constructed-response question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>
                <a:solidFill>
                  <a:srgbClr val="222222"/>
                </a:solidFill>
              </a:rPr>
              <a:t>1 four-point, hand-scored question</a:t>
            </a:r>
            <a:endParaRPr lang="en-US" sz="2400">
              <a:solidFill>
                <a:srgbClr val="222222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118D101-CF11-97F7-17D7-1EB3C57425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3986" y="4294888"/>
            <a:ext cx="6284027" cy="1925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6769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2CB58-A052-D5E6-68A1-3F013147C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991" y="256002"/>
            <a:ext cx="11580697" cy="1040953"/>
          </a:xfrm>
        </p:spPr>
        <p:txBody>
          <a:bodyPr>
            <a:noAutofit/>
          </a:bodyPr>
          <a:lstStyle/>
          <a:p>
            <a:r>
              <a:rPr lang="en-US" sz="4000"/>
              <a:t>Example of State-Level Performance Task Question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DA838E0-7D15-2641-43DC-DEC48FAB7F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4483" y="1056853"/>
            <a:ext cx="7929405" cy="560418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1FB0722-63D0-3A7A-4F6D-43FB59B39BAC}"/>
              </a:ext>
            </a:extLst>
          </p:cNvPr>
          <p:cNvSpPr txBox="1"/>
          <p:nvPr/>
        </p:nvSpPr>
        <p:spPr>
          <a:xfrm>
            <a:off x="550506" y="1296955"/>
            <a:ext cx="350049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Mini-Module</a:t>
            </a:r>
          </a:p>
          <a:p>
            <a:r>
              <a:rPr lang="en-US" sz="2800"/>
              <a:t>Question 1</a:t>
            </a:r>
          </a:p>
          <a:p>
            <a:endParaRPr lang="en-US" sz="280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/>
              <a:t>Selected-response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/>
              <a:t>Machine-scored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/>
              <a:t>1 point</a:t>
            </a: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25669662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2CB58-A052-D5E6-68A1-3F013147C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991" y="256002"/>
            <a:ext cx="10990385" cy="1040953"/>
          </a:xfrm>
        </p:spPr>
        <p:txBody>
          <a:bodyPr>
            <a:noAutofit/>
          </a:bodyPr>
          <a:lstStyle/>
          <a:p>
            <a:r>
              <a:rPr lang="en-US" sz="4000"/>
              <a:t>Example of State-Level Performance Task Question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3C6A8A7-3D5C-CF3A-8116-2600D90E9E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150" y="1056853"/>
            <a:ext cx="7692666" cy="541983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D073091-EF30-EBE8-6785-056901D4C236}"/>
              </a:ext>
            </a:extLst>
          </p:cNvPr>
          <p:cNvSpPr txBox="1"/>
          <p:nvPr/>
        </p:nvSpPr>
        <p:spPr>
          <a:xfrm>
            <a:off x="550506" y="1296955"/>
            <a:ext cx="297646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Mini-Module</a:t>
            </a:r>
          </a:p>
          <a:p>
            <a:r>
              <a:rPr lang="en-US" sz="2800"/>
              <a:t>Question 2</a:t>
            </a:r>
          </a:p>
          <a:p>
            <a:endParaRPr lang="en-US" sz="280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/>
              <a:t>Multi-select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/>
              <a:t>Machine-scored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/>
              <a:t>1 point</a:t>
            </a: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9911654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2CB58-A052-D5E6-68A1-3F013147C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991" y="256002"/>
            <a:ext cx="10990385" cy="1040953"/>
          </a:xfrm>
        </p:spPr>
        <p:txBody>
          <a:bodyPr>
            <a:noAutofit/>
          </a:bodyPr>
          <a:lstStyle/>
          <a:p>
            <a:r>
              <a:rPr lang="en-US" sz="4000"/>
              <a:t>Example of State-Level Performance Task Question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9C85E43-A223-57AF-D02E-2AD785303A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6220" y="1056853"/>
            <a:ext cx="7630156" cy="537776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D8CCEC3-EB62-F347-01DE-A2ACD3D52611}"/>
              </a:ext>
            </a:extLst>
          </p:cNvPr>
          <p:cNvSpPr txBox="1"/>
          <p:nvPr/>
        </p:nvSpPr>
        <p:spPr>
          <a:xfrm>
            <a:off x="148856" y="1296955"/>
            <a:ext cx="4114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Mini-Module</a:t>
            </a:r>
          </a:p>
          <a:p>
            <a:r>
              <a:rPr lang="en-US" sz="2800"/>
              <a:t>Question 3</a:t>
            </a:r>
          </a:p>
          <a:p>
            <a:endParaRPr lang="en-US" sz="280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/>
              <a:t>Constructed-response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/>
              <a:t>Hand-scored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/>
              <a:t>1 point</a:t>
            </a:r>
            <a:endParaRPr lang="en-US" sz="24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21D0E32-8487-6D31-0F50-AE349A07C474}"/>
              </a:ext>
            </a:extLst>
          </p:cNvPr>
          <p:cNvSpPr/>
          <p:nvPr/>
        </p:nvSpPr>
        <p:spPr>
          <a:xfrm>
            <a:off x="10846051" y="1620570"/>
            <a:ext cx="525101" cy="237134"/>
          </a:xfrm>
          <a:prstGeom prst="rect">
            <a:avLst/>
          </a:prstGeom>
          <a:solidFill>
            <a:srgbClr val="FFCC00">
              <a:alpha val="18824"/>
            </a:srgb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576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2CB58-A052-D5E6-68A1-3F013147C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991" y="219057"/>
            <a:ext cx="10990385" cy="800851"/>
          </a:xfrm>
        </p:spPr>
        <p:txBody>
          <a:bodyPr>
            <a:normAutofit/>
          </a:bodyPr>
          <a:lstStyle/>
          <a:p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Logistics for This Session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6D24D2-B23A-7E18-05C3-1A77A0F61E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5991" y="1189738"/>
            <a:ext cx="11192609" cy="4873132"/>
          </a:xfrm>
        </p:spPr>
        <p:txBody>
          <a:bodyPr>
            <a:normAutofit/>
          </a:bodyPr>
          <a:lstStyle/>
          <a:p>
            <a:pPr marL="457200" indent="-457200">
              <a:buClrTx/>
              <a:buFont typeface="Arial" panose="020B0604020202020204" pitchFamily="34" charset="0"/>
              <a:buChar char="•"/>
            </a:pPr>
            <a:r>
              <a:rPr lang="en-US">
                <a:solidFill>
                  <a:srgbClr val="101D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the Q&amp;A feature to ask a question.  </a:t>
            </a:r>
          </a:p>
          <a:p>
            <a:pPr marL="800100" lvl="1" indent="-342900">
              <a:buClrTx/>
              <a:buFont typeface="Arial" panose="020B0604020202020204" pitchFamily="34" charset="0"/>
              <a:buChar char="•"/>
            </a:pPr>
            <a:r>
              <a:rPr lang="en-US">
                <a:solidFill>
                  <a:srgbClr val="101D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will answer some questions aloud at specified times during this training session, and we will email the Q&amp;A afterwards.</a:t>
            </a:r>
          </a:p>
          <a:p>
            <a:pPr marL="800100" lvl="1" indent="-342900">
              <a:buClrTx/>
              <a:buFont typeface="Arial" panose="020B0604020202020204" pitchFamily="34" charset="0"/>
              <a:buChar char="•"/>
            </a:pPr>
            <a:r>
              <a:rPr lang="en-US">
                <a:solidFill>
                  <a:srgbClr val="101D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Type your questions anytime, but we may not answer them in real time as some questions may be covered during the presentation. </a:t>
            </a:r>
          </a:p>
          <a:p>
            <a:pPr marL="800100" lvl="1" indent="-342900">
              <a:buClrTx/>
              <a:buFont typeface="Arial" panose="020B0604020202020204" pitchFamily="34" charset="0"/>
              <a:buChar char="•"/>
            </a:pPr>
            <a:r>
              <a:rPr lang="en-US">
                <a:solidFill>
                  <a:srgbClr val="101D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the thumbs-up icon to “upvote” someone else’s question. </a:t>
            </a:r>
          </a:p>
          <a:p>
            <a:pPr marL="800100" lvl="1" indent="-342900">
              <a:buClrTx/>
              <a:buFont typeface="Arial" panose="020B0604020202020204" pitchFamily="34" charset="0"/>
              <a:buChar char="•"/>
            </a:pPr>
            <a:r>
              <a:rPr lang="en-US">
                <a:solidFill>
                  <a:srgbClr val="101D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Email student-specific questions to 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mcas@doe.mass.edu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>
                <a:solidFill>
                  <a:srgbClr val="101D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instead of asking here. </a:t>
            </a:r>
          </a:p>
          <a:p>
            <a:pPr marL="457200" indent="-457200">
              <a:buClrTx/>
              <a:buFont typeface="Arial" panose="020B0604020202020204" pitchFamily="34" charset="0"/>
              <a:buChar char="•"/>
            </a:pPr>
            <a:r>
              <a:rPr lang="en-US">
                <a:solidFill>
                  <a:srgbClr val="101D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session is being recorded and will be available in about a week in the 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MCAS Resource Center</a:t>
            </a:r>
            <a:r>
              <a:rPr lang="en-US">
                <a:solidFill>
                  <a:srgbClr val="101D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along with the slides.</a:t>
            </a:r>
          </a:p>
          <a:p>
            <a:pPr marL="800100" lvl="1" indent="-342900">
              <a:buClrTx/>
              <a:buFont typeface="Arial" panose="020B0604020202020204" pitchFamily="34" charset="0"/>
              <a:buChar char="•"/>
            </a:pPr>
            <a:r>
              <a:rPr lang="en-US">
                <a:solidFill>
                  <a:srgbClr val="101D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 were also emailed out beforehand, and are being posted in the chat. </a:t>
            </a:r>
          </a:p>
          <a:p>
            <a:pPr marL="457200" indent="-457200">
              <a:buClrTx/>
              <a:buFont typeface="Arial" panose="020B0604020202020204" pitchFamily="34" charset="0"/>
              <a:buChar char="•"/>
            </a:pPr>
            <a:r>
              <a:rPr lang="en-US">
                <a:solidFill>
                  <a:srgbClr val="101D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Closed captioning has been enabled for participants who need it. 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45997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2CB58-A052-D5E6-68A1-3F013147C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991" y="394465"/>
            <a:ext cx="10990385" cy="800851"/>
          </a:xfrm>
        </p:spPr>
        <p:txBody>
          <a:bodyPr>
            <a:noAutofit/>
          </a:bodyPr>
          <a:lstStyle/>
          <a:p>
            <a:r>
              <a:rPr lang="en-US" sz="4000"/>
              <a:t>Example of State-Level Performance Task Question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FEBA79B-4758-2E00-C3F3-ED91A1CF24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398" y="1762424"/>
            <a:ext cx="7226128" cy="436378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5747A3F-6921-CAA1-78E4-B5DD906BB9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21526" y="1795444"/>
            <a:ext cx="3788228" cy="364463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B0E5666-414F-9765-CCB9-F7C43D3FBD0B}"/>
              </a:ext>
            </a:extLst>
          </p:cNvPr>
          <p:cNvSpPr txBox="1"/>
          <p:nvPr/>
        </p:nvSpPr>
        <p:spPr>
          <a:xfrm>
            <a:off x="465991" y="1195316"/>
            <a:ext cx="108683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Constructed-response, hand-scored, 4 points (1 point for each part)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701248F-5348-9899-0F54-4F794F53EE29}"/>
              </a:ext>
            </a:extLst>
          </p:cNvPr>
          <p:cNvSpPr/>
          <p:nvPr/>
        </p:nvSpPr>
        <p:spPr>
          <a:xfrm>
            <a:off x="3866323" y="4528930"/>
            <a:ext cx="381000" cy="175592"/>
          </a:xfrm>
          <a:prstGeom prst="rect">
            <a:avLst/>
          </a:prstGeom>
          <a:solidFill>
            <a:srgbClr val="FFE699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5BA4ECE-7868-231E-0B79-CA6CC651FA0B}"/>
              </a:ext>
            </a:extLst>
          </p:cNvPr>
          <p:cNvSpPr/>
          <p:nvPr/>
        </p:nvSpPr>
        <p:spPr>
          <a:xfrm>
            <a:off x="4916556" y="2746513"/>
            <a:ext cx="420757" cy="178904"/>
          </a:xfrm>
          <a:prstGeom prst="rect">
            <a:avLst/>
          </a:prstGeom>
          <a:solidFill>
            <a:srgbClr val="FFE699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6B47A6F-45AE-B4B3-F3D7-AA534228A8D8}"/>
              </a:ext>
            </a:extLst>
          </p:cNvPr>
          <p:cNvSpPr/>
          <p:nvPr/>
        </p:nvSpPr>
        <p:spPr>
          <a:xfrm>
            <a:off x="4481238" y="4676500"/>
            <a:ext cx="1833424" cy="175592"/>
          </a:xfrm>
          <a:prstGeom prst="rect">
            <a:avLst/>
          </a:prstGeom>
          <a:solidFill>
            <a:srgbClr val="FFE699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821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2CB58-A052-D5E6-68A1-3F013147C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991" y="256002"/>
            <a:ext cx="10990385" cy="800851"/>
          </a:xfrm>
        </p:spPr>
        <p:txBody>
          <a:bodyPr>
            <a:noAutofit/>
          </a:bodyPr>
          <a:lstStyle/>
          <a:p>
            <a:r>
              <a:rPr lang="en-US" sz="4000"/>
              <a:t>State-Level Performance Tasks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6D24D2-B23A-7E18-05C3-1A77A0F61E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5991" y="2172832"/>
            <a:ext cx="10990385" cy="3885067"/>
          </a:xfrm>
        </p:spPr>
        <p:txBody>
          <a:bodyPr>
            <a:normAutofit/>
          </a:bodyPr>
          <a:lstStyle/>
          <a:p>
            <a:pPr algn="ctr"/>
            <a:r>
              <a:rPr lang="en-US" sz="36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there any questions about the state-level performance tasks?</a:t>
            </a:r>
          </a:p>
        </p:txBody>
      </p:sp>
      <p:pic>
        <p:nvPicPr>
          <p:cNvPr id="4" name="Graphic 3" descr="Help with solid fill">
            <a:extLst>
              <a:ext uri="{FF2B5EF4-FFF2-40B4-BE49-F238E27FC236}">
                <a16:creationId xmlns:a16="http://schemas.microsoft.com/office/drawing/2014/main" id="{07FBB808-3ACE-27BB-4146-AFF19808E2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113802" y="3618722"/>
            <a:ext cx="1697544" cy="1697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74611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035052-0EA0-2950-9C7D-EF204FCBC5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/>
              <a:t>4. End-of-Course Test (EOC)</a:t>
            </a:r>
          </a:p>
        </p:txBody>
      </p:sp>
    </p:spTree>
    <p:extLst>
      <p:ext uri="{BB962C8B-B14F-4D97-AF65-F5344CB8AC3E}">
        <p14:creationId xmlns:p14="http://schemas.microsoft.com/office/powerpoint/2010/main" val="83191882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2CB58-A052-D5E6-68A1-3F013147C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991" y="219057"/>
            <a:ext cx="10990385" cy="800851"/>
          </a:xfrm>
        </p:spPr>
        <p:txBody>
          <a:bodyPr>
            <a:normAutofit/>
          </a:bodyPr>
          <a:lstStyle/>
          <a:p>
            <a:r>
              <a:rPr lang="en-US" sz="4000"/>
              <a:t>End-of-Course Test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6D24D2-B23A-7E18-05C3-1A77A0F61E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5991" y="1310054"/>
            <a:ext cx="11218009" cy="4912946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/>
              <a:t>Approximately 36–38 test questions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/>
              <a:t>Machine-scored/selected-response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/>
              <a:t>Many questions based on a text source or graphic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/>
              <a:t>Discrete items and item sets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/>
              <a:t>Estimated 50–60 min to complete </a:t>
            </a:r>
          </a:p>
        </p:txBody>
      </p:sp>
    </p:spTree>
    <p:extLst>
      <p:ext uri="{BB962C8B-B14F-4D97-AF65-F5344CB8AC3E}">
        <p14:creationId xmlns:p14="http://schemas.microsoft.com/office/powerpoint/2010/main" val="410210534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035052-0EA0-2950-9C7D-EF204FCBC5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/>
              <a:t>5. Resources</a:t>
            </a:r>
          </a:p>
        </p:txBody>
      </p:sp>
    </p:spTree>
    <p:extLst>
      <p:ext uri="{BB962C8B-B14F-4D97-AF65-F5344CB8AC3E}">
        <p14:creationId xmlns:p14="http://schemas.microsoft.com/office/powerpoint/2010/main" val="140294829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2CB58-A052-D5E6-68A1-3F013147C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991" y="256002"/>
            <a:ext cx="10990385" cy="800851"/>
          </a:xfrm>
        </p:spPr>
        <p:txBody>
          <a:bodyPr>
            <a:noAutofit/>
          </a:bodyPr>
          <a:lstStyle/>
          <a:p>
            <a:r>
              <a:rPr lang="en-US" sz="4000"/>
              <a:t>Practice Tests</a:t>
            </a:r>
            <a:br>
              <a:rPr lang="en-US" sz="3200"/>
            </a:br>
            <a:r>
              <a:rPr lang="en-US" sz="2800">
                <a:hlinkClick r:id="rId3"/>
              </a:rPr>
              <a:t>http://mcas.pearsonsupport.com/student/practice-tests-hss/</a:t>
            </a:r>
            <a:r>
              <a:rPr lang="en-US" sz="2800"/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33F2566-722C-4EE9-A214-B870CA4871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9252" y="1056853"/>
            <a:ext cx="6983862" cy="5275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63937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2CB58-A052-D5E6-68A1-3F013147C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991" y="256002"/>
            <a:ext cx="10990385" cy="800851"/>
          </a:xfrm>
        </p:spPr>
        <p:txBody>
          <a:bodyPr>
            <a:noAutofit/>
          </a:bodyPr>
          <a:lstStyle/>
          <a:p>
            <a:r>
              <a:rPr lang="en-US" sz="4000"/>
              <a:t>Practice Tests</a:t>
            </a:r>
            <a:br>
              <a:rPr lang="en-US" sz="3200"/>
            </a:br>
            <a:r>
              <a:rPr lang="en-US" sz="2800">
                <a:hlinkClick r:id="rId3"/>
              </a:rPr>
              <a:t>http://mcas.pearsonsupport.com/student/practice-tests-hss/</a:t>
            </a:r>
            <a:r>
              <a:rPr lang="en-US" sz="2800"/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5C12577-0D74-44AA-ABDC-B2199A3765D4}"/>
              </a:ext>
            </a:extLst>
          </p:cNvPr>
          <p:cNvSpPr txBox="1"/>
          <p:nvPr/>
        </p:nvSpPr>
        <p:spPr>
          <a:xfrm>
            <a:off x="794657" y="1328057"/>
            <a:ext cx="4245429" cy="3701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/>
              <a:t>Computer-Based Practice Test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E72A1CB-F577-4646-AEB5-8162F3D489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5256" y="1784665"/>
            <a:ext cx="4454115" cy="402237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3FBAE97-8494-42AC-95CB-10C3350C989C}"/>
              </a:ext>
            </a:extLst>
          </p:cNvPr>
          <p:cNvSpPr txBox="1"/>
          <p:nvPr/>
        </p:nvSpPr>
        <p:spPr>
          <a:xfrm>
            <a:off x="6949598" y="1328057"/>
            <a:ext cx="4245429" cy="3701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/>
              <a:t>Paper-Based Practice Test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6417302-EED8-491B-9B38-634AF49219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8461" y="1784665"/>
            <a:ext cx="4017819" cy="404896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97818777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2CB58-A052-D5E6-68A1-3F013147C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991" y="256002"/>
            <a:ext cx="10990385" cy="800851"/>
          </a:xfrm>
        </p:spPr>
        <p:txBody>
          <a:bodyPr>
            <a:noAutofit/>
          </a:bodyPr>
          <a:lstStyle/>
          <a:p>
            <a:r>
              <a:rPr lang="en-US" sz="4000"/>
              <a:t>Released Items </a:t>
            </a:r>
            <a:r>
              <a:rPr lang="en-US" sz="3200"/>
              <a:t>(from 2023 pilot)</a:t>
            </a:r>
            <a:br>
              <a:rPr lang="en-US" sz="4000"/>
            </a:br>
            <a:r>
              <a:rPr lang="en-US" sz="3200">
                <a:hlinkClick r:id="rId3"/>
              </a:rPr>
              <a:t>http://mcas.pearsonsupport.com/released-items/civics/</a:t>
            </a:r>
            <a:r>
              <a:rPr lang="en-US" sz="3200"/>
              <a:t>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24061DA-4AA8-4704-AC20-DFC9A5DD24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1472" y="1056853"/>
            <a:ext cx="8379422" cy="5082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33013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2CB58-A052-D5E6-68A1-3F013147C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991" y="800101"/>
            <a:ext cx="10990385" cy="800851"/>
          </a:xfrm>
        </p:spPr>
        <p:txBody>
          <a:bodyPr>
            <a:noAutofit/>
          </a:bodyPr>
          <a:lstStyle/>
          <a:p>
            <a:r>
              <a:rPr lang="en-US" sz="4000"/>
              <a:t>Grade 8 Civics Expectations and Clarification Document for Assessment</a:t>
            </a:r>
            <a:br>
              <a:rPr lang="en-US" sz="3200"/>
            </a:br>
            <a:r>
              <a:rPr lang="en-US" sz="2800">
                <a:hlinkClick r:id="rId3"/>
              </a:rPr>
              <a:t>https://www.doe.mass.edu/mcas/tdd/g8-civics-assessment.pdf</a:t>
            </a:r>
            <a:r>
              <a:rPr lang="en-US" sz="2800"/>
              <a:t>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6D24D2-B23A-7E18-05C3-1A77A0F61E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5992" y="1698171"/>
            <a:ext cx="8318780" cy="4359728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Developed by DESE’s Office of Student Assessment Services in collaboration with the Center for Instructional Support (CIS)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Provides additional guidance for learning and assessment expectations of the grade 8 civics standards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/>
              <a:t>Represents a sample of the standards in the Curriculum Framework and should not be used as a curriculum guide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/>
              <a:t>Selected based on frequently asked questions from the field and should not be considered more important than other standards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/>
              <a:t>D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ocument will be updated as needed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B9BBE71-E116-4127-AD5D-B3DC050C12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84772" y="2240217"/>
            <a:ext cx="3209843" cy="2745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82343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2CB58-A052-D5E6-68A1-3F013147C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991" y="256002"/>
            <a:ext cx="10990385" cy="1233126"/>
          </a:xfrm>
        </p:spPr>
        <p:txBody>
          <a:bodyPr>
            <a:noAutofit/>
          </a:bodyPr>
          <a:lstStyle/>
          <a:p>
            <a:r>
              <a:rPr lang="en-US" sz="4000"/>
              <a:t>Grade 8 Civics Expectations and Clarification Document for Assessment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DE4472C-7A83-4E7C-8999-3885D8E785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0207" y="1489128"/>
            <a:ext cx="10251585" cy="3879743"/>
          </a:xfrm>
          <a:prstGeom prst="rect">
            <a:avLst/>
          </a:prstGeom>
          <a:ln>
            <a:solidFill>
              <a:schemeClr val="accent2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2D36BA6-F590-4D23-B0C2-B12DCF74A6F1}"/>
              </a:ext>
            </a:extLst>
          </p:cNvPr>
          <p:cNvSpPr txBox="1"/>
          <p:nvPr/>
        </p:nvSpPr>
        <p:spPr>
          <a:xfrm>
            <a:off x="970207" y="5614992"/>
            <a:ext cx="6096000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800">
                <a:hlinkClick r:id="rId4"/>
              </a:rPr>
              <a:t>https://www.doe.mass.edu/mcas/tdd/g8-civics-assessment.pdf</a:t>
            </a:r>
            <a:r>
              <a:rPr lang="en-US" sz="18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189218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2CB58-A052-D5E6-68A1-3F013147C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991" y="219057"/>
            <a:ext cx="10990385" cy="800851"/>
          </a:xfrm>
        </p:spPr>
        <p:txBody>
          <a:bodyPr>
            <a:normAutofit/>
          </a:bodyPr>
          <a:lstStyle/>
          <a:p>
            <a:r>
              <a:rPr lang="en-US" sz="4000"/>
              <a:t>Today’s Agenda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6D24D2-B23A-7E18-05C3-1A77A0F61E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5991" y="1310054"/>
            <a:ext cx="10990385" cy="474784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/>
              <a:t>Overview and Test Design for the 2024 Civics Field Test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/>
              <a:t>Local-Level Performance Tasks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>
                <a:latin typeface="Arial"/>
                <a:cs typeface="Arial"/>
              </a:rPr>
              <a:t>State-Level Performance Tasks</a:t>
            </a:r>
            <a:endParaRPr lang="en-US" sz="3200"/>
          </a:p>
          <a:p>
            <a:pPr marL="514350" indent="-514350">
              <a:buFont typeface="+mj-lt"/>
              <a:buAutoNum type="arabicPeriod"/>
            </a:pPr>
            <a:r>
              <a:rPr lang="en-US" sz="3200">
                <a:latin typeface="Arial"/>
                <a:cs typeface="Arial"/>
              </a:rPr>
              <a:t>End-of-Course (EOC) Test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/>
              <a:t>Resources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/>
              <a:t>2024 Field Test Administration Logistical Information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/>
              <a:t>Questions and Next Steps</a:t>
            </a:r>
          </a:p>
        </p:txBody>
      </p:sp>
    </p:spTree>
    <p:extLst>
      <p:ext uri="{BB962C8B-B14F-4D97-AF65-F5344CB8AC3E}">
        <p14:creationId xmlns:p14="http://schemas.microsoft.com/office/powerpoint/2010/main" val="293869775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035052-0EA0-2950-9C7D-EF204FCBC5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6. 2024 Field Test Administration Logistical Information </a:t>
            </a:r>
          </a:p>
        </p:txBody>
      </p:sp>
    </p:spTree>
    <p:extLst>
      <p:ext uri="{BB962C8B-B14F-4D97-AF65-F5344CB8AC3E}">
        <p14:creationId xmlns:p14="http://schemas.microsoft.com/office/powerpoint/2010/main" val="289865232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2CB58-A052-D5E6-68A1-3F013147C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991" y="219057"/>
            <a:ext cx="10990385" cy="800851"/>
          </a:xfrm>
        </p:spPr>
        <p:txBody>
          <a:bodyPr>
            <a:normAutofit/>
          </a:bodyPr>
          <a:lstStyle/>
          <a:p>
            <a:r>
              <a:rPr lang="en-US" sz="4000"/>
              <a:t>2024 MCAS Civics Field Test Overview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6D24D2-B23A-7E18-05C3-1A77A0F61E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5991" y="1310054"/>
            <a:ext cx="10990385" cy="4747845"/>
          </a:xfrm>
        </p:spPr>
        <p:txBody>
          <a:bodyPr>
            <a:normAutofit fontScale="85000" lnSpcReduction="20000"/>
          </a:bodyPr>
          <a:lstStyle/>
          <a:p>
            <a:pPr marL="457200" indent="-45720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/>
              <a:t>Purpose of the field test is to evaluate test questions, including both state-level performance tasks and end-of-course (EOC) test questions 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600" b="1"/>
              <a:t>April 29–June 7, 2024: Administration window</a:t>
            </a:r>
          </a:p>
          <a:p>
            <a:pPr marL="914400" lvl="1" indent="-45720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3200">
                <a:solidFill>
                  <a:schemeClr val="tx1"/>
                </a:solidFill>
              </a:rPr>
              <a:t>Each student that participates will take a state-level performance task and EOC questions</a:t>
            </a:r>
          </a:p>
          <a:p>
            <a:pPr marL="914400" lvl="1" indent="-45720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3200">
                <a:solidFill>
                  <a:schemeClr val="tx1"/>
                </a:solidFill>
              </a:rPr>
              <a:t>Each component may be administered at any time during the window; they do not have to be administered on consecutive days</a:t>
            </a:r>
          </a:p>
          <a:p>
            <a:pPr marL="914400" lvl="1" indent="-45720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3200">
                <a:solidFill>
                  <a:schemeClr val="tx1"/>
                </a:solidFill>
              </a:rPr>
              <a:t>State-level performance task should be administered before the EOC test </a:t>
            </a:r>
          </a:p>
        </p:txBody>
      </p:sp>
    </p:spTree>
    <p:extLst>
      <p:ext uri="{BB962C8B-B14F-4D97-AF65-F5344CB8AC3E}">
        <p14:creationId xmlns:p14="http://schemas.microsoft.com/office/powerpoint/2010/main" val="193946254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2CB58-A052-D5E6-68A1-3F013147C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991" y="219057"/>
            <a:ext cx="10990385" cy="800851"/>
          </a:xfrm>
        </p:spPr>
        <p:txBody>
          <a:bodyPr>
            <a:normAutofit/>
          </a:bodyPr>
          <a:lstStyle/>
          <a:p>
            <a:r>
              <a:rPr lang="en-US" sz="4000"/>
              <a:t>Field Test Topic Assignments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6D24D2-B23A-7E18-05C3-1A77A0F61E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5991" y="1310054"/>
            <a:ext cx="10990385" cy="4747845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/>
              <a:t>Each school has been randomly assigned to one state-level performance task based on 1 of the 7 civics topics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/>
              <a:t>Schools </a:t>
            </a:r>
            <a:r>
              <a:rPr lang="en-US" sz="3600">
                <a:solidFill>
                  <a:schemeClr val="tx1"/>
                </a:solidFill>
              </a:rPr>
              <a:t>may use the corresponding local-level performance task materials during </a:t>
            </a:r>
            <a:r>
              <a:rPr lang="en-US" sz="3600"/>
              <a:t>the school year to help prepare students</a:t>
            </a:r>
          </a:p>
        </p:txBody>
      </p:sp>
    </p:spTree>
    <p:extLst>
      <p:ext uri="{BB962C8B-B14F-4D97-AF65-F5344CB8AC3E}">
        <p14:creationId xmlns:p14="http://schemas.microsoft.com/office/powerpoint/2010/main" val="138748889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2CB58-A052-D5E6-68A1-3F013147C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991" y="219057"/>
            <a:ext cx="10990385" cy="800851"/>
          </a:xfrm>
        </p:spPr>
        <p:txBody>
          <a:bodyPr>
            <a:normAutofit/>
          </a:bodyPr>
          <a:lstStyle/>
          <a:p>
            <a:r>
              <a:rPr lang="en-US" sz="4000"/>
              <a:t>Field Test Participation Requirements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6D24D2-B23A-7E18-05C3-1A77A0F61E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5991" y="1310054"/>
            <a:ext cx="10990385" cy="4747845"/>
          </a:xfrm>
        </p:spPr>
        <p:txBody>
          <a:bodyPr>
            <a:normAutofit/>
          </a:bodyPr>
          <a:lstStyle/>
          <a:p>
            <a:pPr marL="457200" indent="-457200">
              <a:lnSpc>
                <a:spcPct val="8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/>
              <a:t>Every school that enrolls more than 10 grade 8 students will be expected to have 50% of their students participate, with exceptions for accommodations. </a:t>
            </a:r>
          </a:p>
          <a:p>
            <a:pPr marL="457200" indent="-457200">
              <a:lnSpc>
                <a:spcPct val="8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/>
              <a:t>Some students who need certain accommodations will be exempted from participation.</a:t>
            </a:r>
          </a:p>
          <a:p>
            <a:pPr marL="914400" lvl="1" indent="-457200">
              <a:lnSpc>
                <a:spcPct val="8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tx1"/>
                </a:solidFill>
              </a:rPr>
              <a:t>Text-to-speech will be available</a:t>
            </a:r>
          </a:p>
          <a:p>
            <a:pPr marL="914400" lvl="1" indent="-457200">
              <a:lnSpc>
                <a:spcPct val="8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tx1"/>
                </a:solidFill>
              </a:rPr>
              <a:t>No paper-based accommodations will be available</a:t>
            </a:r>
          </a:p>
          <a:p>
            <a:pPr marL="457200" indent="-457200">
              <a:lnSpc>
                <a:spcPct val="8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/>
              <a:t>Schools may enroll all grade 8 students (if a school wants to do so)</a:t>
            </a:r>
          </a:p>
        </p:txBody>
      </p:sp>
    </p:spTree>
    <p:extLst>
      <p:ext uri="{BB962C8B-B14F-4D97-AF65-F5344CB8AC3E}">
        <p14:creationId xmlns:p14="http://schemas.microsoft.com/office/powerpoint/2010/main" val="36627789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7801D9B-83E7-FF07-6D8F-ECA83FA41BC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294104"/>
            <a:ext cx="10515600" cy="1042988"/>
          </a:xfrm>
        </p:spPr>
        <p:txBody>
          <a:bodyPr>
            <a:normAutofit fontScale="90000"/>
          </a:bodyPr>
          <a:lstStyle/>
          <a:p>
            <a:r>
              <a:rPr lang="en-US">
                <a:solidFill>
                  <a:srgbClr val="3647B6"/>
                </a:solidFill>
              </a:rPr>
              <a:t>Additional Resources on the DESE MCAS Website 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DF04656F-2BFE-6A57-76CE-41C096782A52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049913795"/>
              </p:ext>
            </p:extLst>
          </p:nvPr>
        </p:nvGraphicFramePr>
        <p:xfrm>
          <a:off x="549728" y="1430020"/>
          <a:ext cx="11092543" cy="5003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45478">
                  <a:extLst>
                    <a:ext uri="{9D8B030D-6E8A-4147-A177-3AD203B41FA5}">
                      <a16:colId xmlns:a16="http://schemas.microsoft.com/office/drawing/2014/main" val="933201739"/>
                    </a:ext>
                  </a:extLst>
                </a:gridCol>
                <a:gridCol w="6847065">
                  <a:extLst>
                    <a:ext uri="{9D8B030D-6E8A-4147-A177-3AD203B41FA5}">
                      <a16:colId xmlns:a16="http://schemas.microsoft.com/office/drawing/2014/main" val="7000985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Resource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Description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28587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>
                          <a:solidFill>
                            <a:schemeClr val="bg2">
                              <a:lumMod val="9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hlinkClick r:id="rId3"/>
                        </a:rPr>
                        <a:t>Civics Field Test Administration Information</a:t>
                      </a:r>
                      <a:endParaRPr lang="en-US" sz="2000" b="1">
                        <a:solidFill>
                          <a:schemeClr val="bg2">
                            <a:lumMod val="9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Resources for administering the 2024 Civics Field Test (e.g., administration manuals, test schedule, topic assignments)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47522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>
                          <a:latin typeface="Arial" panose="020B0604020202020204" pitchFamily="34" charset="0"/>
                          <a:cs typeface="Arial" panose="020B0604020202020204" pitchFamily="34" charset="0"/>
                          <a:hlinkClick r:id="rId4"/>
                        </a:rPr>
                        <a:t>Home page</a:t>
                      </a:r>
                      <a:endParaRPr lang="en-US" sz="2000" b="1">
                        <a:solidFill>
                          <a:schemeClr val="bg2">
                            <a:lumMod val="9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Access MCAS headlines and links to MCAS site (e.g., test schedule, test designs, training)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09351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>
                          <a:solidFill>
                            <a:srgbClr val="0563C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Student Assessment Updates</a:t>
                      </a:r>
                      <a:endParaRPr lang="en-US" sz="2000" b="1">
                        <a:solidFill>
                          <a:schemeClr val="bg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Biweekly email with important updates about the MCAS program</a:t>
                      </a:r>
                    </a:p>
                    <a:p>
                      <a:endParaRPr lang="en-US" sz="2000" b="0" i="0" kern="120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r>
                        <a:rPr lang="en-US" sz="2000" b="0" i="0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If you do not already receive this email, subscribe at this link: </a:t>
                      </a:r>
                      <a:r>
                        <a:rPr lang="en-US" sz="2000" b="0" i="0" kern="1200">
                          <a:solidFill>
                            <a:srgbClr val="0563C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http://eepurl.com/ghSOhH</a:t>
                      </a:r>
                      <a:endParaRPr lang="en-US" sz="200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4863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kern="120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hlinkClick r:id="rId7"/>
                        </a:rPr>
                        <a:t>MCAS Pre-Administration Guide</a:t>
                      </a:r>
                      <a:endParaRPr lang="en-US" sz="2000" b="1" kern="120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kern="120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Instructions and roles/responsibilities for principals/test coordinators, new staff, and technology coordinators for tasks to complete prior to MCAS test administration, supplementing test administration manuals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6255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087384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035052-0EA0-2950-9C7D-EF204FCBC5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/>
              <a:t>7. Questions and Next Steps</a:t>
            </a:r>
          </a:p>
        </p:txBody>
      </p:sp>
    </p:spTree>
    <p:extLst>
      <p:ext uri="{BB962C8B-B14F-4D97-AF65-F5344CB8AC3E}">
        <p14:creationId xmlns:p14="http://schemas.microsoft.com/office/powerpoint/2010/main" val="109136565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2CB58-A052-D5E6-68A1-3F013147C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991" y="219057"/>
            <a:ext cx="10990385" cy="800851"/>
          </a:xfrm>
        </p:spPr>
        <p:txBody>
          <a:bodyPr>
            <a:normAutofit/>
          </a:bodyPr>
          <a:lstStyle/>
          <a:p>
            <a:r>
              <a:rPr lang="en-US" sz="4000"/>
              <a:t>Questions</a:t>
            </a:r>
          </a:p>
        </p:txBody>
      </p:sp>
      <p:pic>
        <p:nvPicPr>
          <p:cNvPr id="6" name="Graphic 5" descr="Help with solid fill">
            <a:extLst>
              <a:ext uri="{FF2B5EF4-FFF2-40B4-BE49-F238E27FC236}">
                <a16:creationId xmlns:a16="http://schemas.microsoft.com/office/drawing/2014/main" id="{A65FB6EE-B059-498F-9421-CCBFD71861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695285" y="2570103"/>
            <a:ext cx="2801430" cy="2801430"/>
          </a:xfrm>
          <a:prstGeom prst="rect">
            <a:avLst/>
          </a:prstGeom>
        </p:spPr>
      </p:pic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360189E0-B010-48B5-815C-451504D139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5373" y="1486466"/>
            <a:ext cx="10990385" cy="3885067"/>
          </a:xfrm>
        </p:spPr>
        <p:txBody>
          <a:bodyPr>
            <a:normAutofit/>
          </a:bodyPr>
          <a:lstStyle/>
          <a:p>
            <a:pPr algn="ctr"/>
            <a:r>
              <a:rPr lang="en-US" sz="36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Additional questions about the field test?</a:t>
            </a:r>
          </a:p>
          <a:p>
            <a:pPr algn="ctr"/>
            <a:endParaRPr lang="en-US" sz="360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553263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E4283EA-ECA5-7074-092B-27E9667CC1F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24395" y="169863"/>
            <a:ext cx="10515600" cy="1042987"/>
          </a:xfrm>
        </p:spPr>
        <p:txBody>
          <a:bodyPr>
            <a:normAutofit/>
          </a:bodyPr>
          <a:lstStyle/>
          <a:p>
            <a:r>
              <a:rPr lang="en-US" altLang="en-US" sz="4000">
                <a:solidFill>
                  <a:srgbClr val="3647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Next Steps</a:t>
            </a:r>
            <a:endParaRPr lang="en-US" sz="4000">
              <a:solidFill>
                <a:srgbClr val="3647B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BF5F1AD-90A5-FAA2-2AA6-3367618F17F4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724395" y="1298699"/>
            <a:ext cx="10515600" cy="4051300"/>
          </a:xfrm>
        </p:spPr>
        <p:txBody>
          <a:bodyPr/>
          <a:lstStyle/>
          <a:p>
            <a:pPr>
              <a:buClrTx/>
            </a:pPr>
            <a:r>
              <a:rPr lang="en-US" altLang="en-US" b="1">
                <a:latin typeface="Arial" panose="020B0604020202020204" pitchFamily="34" charset="0"/>
                <a:cs typeface="Arial" panose="020B0604020202020204" pitchFamily="34" charset="0"/>
              </a:rPr>
              <a:t>Today: </a:t>
            </a: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Complete the evaluation form.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Responses are associated with the name and email address used to log in.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Email your input to </a:t>
            </a: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mcas@doe.mass.edu</a:t>
            </a: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 if you have problems accessing or completing the form.</a:t>
            </a:r>
          </a:p>
          <a:p>
            <a:pPr>
              <a:buClrTx/>
            </a:pPr>
            <a:r>
              <a:rPr lang="en-US" altLang="en-US" b="1">
                <a:latin typeface="Arial" panose="020B0604020202020204" pitchFamily="34" charset="0"/>
                <a:cs typeface="Arial" panose="020B0604020202020204" pitchFamily="34" charset="0"/>
              </a:rPr>
              <a:t>Within one week: 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Receive an email with the Q&amp;A from this session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Recording will be available </a:t>
            </a:r>
          </a:p>
        </p:txBody>
      </p:sp>
    </p:spTree>
    <p:extLst>
      <p:ext uri="{BB962C8B-B14F-4D97-AF65-F5344CB8AC3E}">
        <p14:creationId xmlns:p14="http://schemas.microsoft.com/office/powerpoint/2010/main" val="343094201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4A972CD-2840-6F6F-1B06-D0E024C1B81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88272" y="169817"/>
            <a:ext cx="10515600" cy="1042988"/>
          </a:xfrm>
        </p:spPr>
        <p:txBody>
          <a:bodyPr/>
          <a:lstStyle/>
          <a:p>
            <a:r>
              <a:rPr lang="en-US">
                <a:solidFill>
                  <a:srgbClr val="3647B6"/>
                </a:solidFill>
              </a:rPr>
              <a:t>Contact Information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C6A7017-17C6-F511-1D48-8093C62BB9FA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488272" y="1323157"/>
            <a:ext cx="5157788" cy="676275"/>
          </a:xfrm>
        </p:spPr>
        <p:txBody>
          <a:bodyPr/>
          <a:lstStyle/>
          <a:p>
            <a:pPr marL="0" indent="0">
              <a:buNone/>
            </a:pPr>
            <a:r>
              <a:rPr lang="en-US" b="1"/>
              <a:t>MCAS Service Center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F3C2F1-C065-1C59-D812-2C29FFD6A6D3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88272" y="1765300"/>
            <a:ext cx="5180013" cy="3327400"/>
          </a:xfrm>
        </p:spPr>
        <p:txBody>
          <a:bodyPr/>
          <a:lstStyle/>
          <a:p>
            <a:r>
              <a:rPr lang="en-US"/>
              <a:t>Questions on logistics and technology (e.g., PearsonAccess Next, SR/PNP, TestNav)</a:t>
            </a:r>
            <a:br>
              <a:rPr lang="en-US"/>
            </a:br>
            <a:endParaRPr lang="en-US" sz="1200"/>
          </a:p>
          <a:p>
            <a:pPr lvl="1" indent="-341313"/>
            <a:r>
              <a:rPr lang="en-US" b="1"/>
              <a:t>Web: </a:t>
            </a:r>
            <a:r>
              <a:rPr lang="en-US">
                <a:hlinkClick r:id="rId3"/>
              </a:rPr>
              <a:t>mcas.pearsonsupport.com</a:t>
            </a:r>
            <a:r>
              <a:rPr lang="en-US"/>
              <a:t> </a:t>
            </a:r>
          </a:p>
          <a:p>
            <a:pPr lvl="1" indent="-341313"/>
            <a:r>
              <a:rPr lang="en-US" b="1"/>
              <a:t>Email: </a:t>
            </a:r>
            <a:r>
              <a:rPr lang="en-US" sz="2300">
                <a:hlinkClick r:id="rId4"/>
              </a:rPr>
              <a:t>mcas@cognia.org</a:t>
            </a:r>
            <a:endParaRPr lang="en-US" sz="2300"/>
          </a:p>
          <a:p>
            <a:pPr lvl="1" indent="-341313"/>
            <a:r>
              <a:rPr lang="en-US" b="1"/>
              <a:t>Phone: </a:t>
            </a:r>
            <a:r>
              <a:rPr lang="en-US"/>
              <a:t>800-737-5103</a:t>
            </a:r>
          </a:p>
          <a:p>
            <a:endParaRPr lang="en-US"/>
          </a:p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AEE545-508E-BBC8-B75B-D911AD48B8DB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550025" y="1323156"/>
            <a:ext cx="5641975" cy="6762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/>
              <a:t>DESE Student Assessment Services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0287B2E-8978-C144-AD68-11C997FF9006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6627074" y="2109782"/>
            <a:ext cx="5183187" cy="3327400"/>
          </a:xfrm>
        </p:spPr>
        <p:txBody>
          <a:bodyPr/>
          <a:lstStyle/>
          <a:p>
            <a:r>
              <a:rPr lang="en-US"/>
              <a:t>Policy questions (e.g., student participation, accommodations, “I have a student who…”) </a:t>
            </a:r>
            <a:br>
              <a:rPr lang="en-US"/>
            </a:br>
            <a:endParaRPr lang="en-US" sz="1200"/>
          </a:p>
          <a:p>
            <a:pPr lvl="1" indent="-341313"/>
            <a:r>
              <a:rPr lang="en-US" b="1"/>
              <a:t>Web: </a:t>
            </a:r>
            <a:r>
              <a:rPr lang="en-US">
                <a:hlinkClick r:id="rId5"/>
              </a:rPr>
              <a:t>www.doe.mass.edu/mcas</a:t>
            </a:r>
            <a:r>
              <a:rPr lang="en-US"/>
              <a:t> </a:t>
            </a:r>
            <a:endParaRPr lang="en-US" sz="2200"/>
          </a:p>
          <a:p>
            <a:pPr lvl="1" indent="-341313"/>
            <a:r>
              <a:rPr lang="en-US" b="1"/>
              <a:t>Email: </a:t>
            </a:r>
            <a:r>
              <a:rPr lang="en-US">
                <a:hlinkClick r:id="rId6"/>
              </a:rPr>
              <a:t>mcas@doe.mass.edu</a:t>
            </a:r>
            <a:endParaRPr lang="en-US"/>
          </a:p>
          <a:p>
            <a:pPr lvl="1" indent="-341313"/>
            <a:r>
              <a:rPr lang="en-US" b="1"/>
              <a:t>Phone: </a:t>
            </a:r>
            <a:r>
              <a:rPr lang="en-US"/>
              <a:t>781-338-3625</a:t>
            </a:r>
          </a:p>
        </p:txBody>
      </p:sp>
    </p:spTree>
    <p:extLst>
      <p:ext uri="{BB962C8B-B14F-4D97-AF65-F5344CB8AC3E}">
        <p14:creationId xmlns:p14="http://schemas.microsoft.com/office/powerpoint/2010/main" val="394471384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C06ECE3-F650-4378-934E-EE8C413AE0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055" y="958391"/>
            <a:ext cx="10515600" cy="1093686"/>
          </a:xfrm>
        </p:spPr>
        <p:txBody>
          <a:bodyPr>
            <a:normAutofit/>
          </a:bodyPr>
          <a:lstStyle/>
          <a:p>
            <a:pPr algn="ctr"/>
            <a:r>
              <a:rPr lang="en-US" sz="5400" b="1"/>
              <a:t>THANK YOU</a:t>
            </a:r>
          </a:p>
        </p:txBody>
      </p:sp>
      <p:sp>
        <p:nvSpPr>
          <p:cNvPr id="2" name="文本框 10">
            <a:extLst>
              <a:ext uri="{FF2B5EF4-FFF2-40B4-BE49-F238E27FC236}">
                <a16:creationId xmlns:a16="http://schemas.microsoft.com/office/drawing/2014/main" id="{65AC4342-977A-FE94-C667-6CC1EC805F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47145" y="1976741"/>
            <a:ext cx="12192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zh-CN" sz="2000" b="1">
                <a:latin typeface="Arial" panose="020B0604020202020204" pitchFamily="34" charset="0"/>
                <a:ea typeface="Segoe SemiBold"/>
                <a:cs typeface="Arial" panose="020B0604020202020204" pitchFamily="34" charset="0"/>
              </a:rPr>
              <a:t>The Office of Student Assessment Services </a:t>
            </a:r>
            <a:endParaRPr lang="zh-CN" altLang="en-US" sz="2000" b="1">
              <a:latin typeface="Arial" panose="020B0604020202020204" pitchFamily="34" charset="0"/>
              <a:ea typeface="Segoe SemiBold"/>
              <a:cs typeface="Arial" panose="020B0604020202020204" pitchFamily="34" charset="0"/>
            </a:endParaRPr>
          </a:p>
        </p:txBody>
      </p:sp>
      <p:pic>
        <p:nvPicPr>
          <p:cNvPr id="11" name="Graphic 10" descr="Receiver with solid fill">
            <a:extLst>
              <a:ext uri="{FF2B5EF4-FFF2-40B4-BE49-F238E27FC236}">
                <a16:creationId xmlns:a16="http://schemas.microsoft.com/office/drawing/2014/main" id="{50CF37C7-7697-49B2-8F01-E2F7AB7B28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59832" y="2971800"/>
            <a:ext cx="457200" cy="4572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52364A7-580D-AE8D-F784-8563D39CE920}"/>
              </a:ext>
            </a:extLst>
          </p:cNvPr>
          <p:cNvSpPr txBox="1"/>
          <p:nvPr/>
        </p:nvSpPr>
        <p:spPr>
          <a:xfrm>
            <a:off x="1917032" y="3009521"/>
            <a:ext cx="23773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781-338-3625</a:t>
            </a:r>
          </a:p>
        </p:txBody>
      </p:sp>
      <p:pic>
        <p:nvPicPr>
          <p:cNvPr id="12" name="Graphic 11" descr="Email with solid fill">
            <a:extLst>
              <a:ext uri="{FF2B5EF4-FFF2-40B4-BE49-F238E27FC236}">
                <a16:creationId xmlns:a16="http://schemas.microsoft.com/office/drawing/2014/main" id="{A09C4642-67BC-4D06-A3AD-DFA1158F15E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850796" y="2874535"/>
            <a:ext cx="540834" cy="54083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7D507E8-7DBC-71DC-71C9-20BC9E38067A}"/>
              </a:ext>
            </a:extLst>
          </p:cNvPr>
          <p:cNvSpPr txBox="1"/>
          <p:nvPr/>
        </p:nvSpPr>
        <p:spPr>
          <a:xfrm>
            <a:off x="7388206" y="2971800"/>
            <a:ext cx="30007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mcas@doe.mass.edu</a:t>
            </a: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70" name="Graphic 69" descr="Work from home Wi-Fi with solid fill">
            <a:extLst>
              <a:ext uri="{FF2B5EF4-FFF2-40B4-BE49-F238E27FC236}">
                <a16:creationId xmlns:a16="http://schemas.microsoft.com/office/drawing/2014/main" id="{A0F0B6FE-BDBA-4605-BD46-20A654F1A44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415995" y="3659009"/>
            <a:ext cx="544873" cy="54487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BE3C942-6A76-228B-CC15-6292752AB424}"/>
              </a:ext>
            </a:extLst>
          </p:cNvPr>
          <p:cNvSpPr txBox="1"/>
          <p:nvPr/>
        </p:nvSpPr>
        <p:spPr>
          <a:xfrm>
            <a:off x="1960868" y="3742217"/>
            <a:ext cx="50867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  <a:hlinkClick r:id="rId10"/>
              </a:rPr>
              <a:t>www.doe.mass.edu/mcas</a:t>
            </a: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p:pic>
        <p:nvPicPr>
          <p:cNvPr id="15" name="Graphic 14" descr="Building outline">
            <a:extLst>
              <a:ext uri="{FF2B5EF4-FFF2-40B4-BE49-F238E27FC236}">
                <a16:creationId xmlns:a16="http://schemas.microsoft.com/office/drawing/2014/main" id="{52358C72-268A-4136-8497-230A4AC0E8B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837283" y="3628552"/>
            <a:ext cx="544874" cy="54487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2763777-05D3-0160-67F6-BC78C18C3576}"/>
              </a:ext>
            </a:extLst>
          </p:cNvPr>
          <p:cNvSpPr txBox="1"/>
          <p:nvPr/>
        </p:nvSpPr>
        <p:spPr>
          <a:xfrm>
            <a:off x="7184135" y="3731390"/>
            <a:ext cx="609399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 75 Pleasant Street, Malden, MA 02148</a:t>
            </a:r>
          </a:p>
        </p:txBody>
      </p:sp>
    </p:spTree>
    <p:extLst>
      <p:ext uri="{BB962C8B-B14F-4D97-AF65-F5344CB8AC3E}">
        <p14:creationId xmlns:p14="http://schemas.microsoft.com/office/powerpoint/2010/main" val="20914401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035052-0EA0-2950-9C7D-EF204FCBC5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000"/>
              <a:t>1. Overview and Test Design for the 2024 Civics Field Test</a:t>
            </a:r>
          </a:p>
        </p:txBody>
      </p:sp>
    </p:spTree>
    <p:extLst>
      <p:ext uri="{BB962C8B-B14F-4D97-AF65-F5344CB8AC3E}">
        <p14:creationId xmlns:p14="http://schemas.microsoft.com/office/powerpoint/2010/main" val="35681766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2CB58-A052-D5E6-68A1-3F013147C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991" y="219057"/>
            <a:ext cx="10990385" cy="800851"/>
          </a:xfrm>
        </p:spPr>
        <p:txBody>
          <a:bodyPr>
            <a:normAutofit/>
          </a:bodyPr>
          <a:lstStyle/>
          <a:p>
            <a:r>
              <a:rPr lang="en-US" sz="4000">
                <a:latin typeface="Arial"/>
                <a:cs typeface="Arial"/>
              </a:rPr>
              <a:t>DESE Charge</a:t>
            </a:r>
            <a:endParaRPr lang="en-US" sz="400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6D24D2-B23A-7E18-05C3-1A77A0F61E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5991" y="1310054"/>
            <a:ext cx="10990385" cy="4747845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/>
              <a:t>Assess the 2018 History and Social Science Framework for Civics (Grade 8)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/>
              <a:t>Integrate performance assessment and computer-based test components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/>
              <a:t>Minimize testing time</a:t>
            </a:r>
            <a:endParaRPr lang="en-US" sz="2400"/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7304165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371D0370-43B5-4C2A-8F66-D2E22767D4DF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711359679"/>
              </p:ext>
            </p:extLst>
          </p:nvPr>
        </p:nvGraphicFramePr>
        <p:xfrm>
          <a:off x="430436" y="1968500"/>
          <a:ext cx="11369675" cy="34305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Graphic 6" descr="Document">
            <a:extLst>
              <a:ext uri="{FF2B5EF4-FFF2-40B4-BE49-F238E27FC236}">
                <a16:creationId xmlns:a16="http://schemas.microsoft.com/office/drawing/2014/main" id="{59F4E789-07D5-4A92-A2B7-2BD8A5849FE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47561" y="1375543"/>
            <a:ext cx="914400" cy="9144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6F5466C-73AE-4836-8060-246A38B9A91F}"/>
              </a:ext>
            </a:extLst>
          </p:cNvPr>
          <p:cNvSpPr txBox="1"/>
          <p:nvPr/>
        </p:nvSpPr>
        <p:spPr>
          <a:xfrm>
            <a:off x="1212058" y="1054304"/>
            <a:ext cx="241223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/>
              <a:t>History and Social Science MCAS Program</a:t>
            </a:r>
          </a:p>
          <a:p>
            <a:pPr algn="ctr"/>
            <a:r>
              <a:rPr lang="en-US" sz="2800"/>
              <a:t>Suspended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8402334-77FA-4487-97D0-04BFAE04AD9F}"/>
              </a:ext>
            </a:extLst>
          </p:cNvPr>
          <p:cNvCxnSpPr/>
          <p:nvPr/>
        </p:nvCxnSpPr>
        <p:spPr>
          <a:xfrm flipV="1">
            <a:off x="398118" y="1357553"/>
            <a:ext cx="0" cy="1269568"/>
          </a:xfrm>
          <a:prstGeom prst="straightConnector1">
            <a:avLst/>
          </a:prstGeom>
          <a:ln w="38100">
            <a:prstDash val="sysDot"/>
            <a:tailEnd type="diamon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72F53A0A-C50B-4F21-AC49-2B22063227B4}"/>
              </a:ext>
            </a:extLst>
          </p:cNvPr>
          <p:cNvSpPr txBox="1"/>
          <p:nvPr/>
        </p:nvSpPr>
        <p:spPr>
          <a:xfrm>
            <a:off x="4878623" y="4457574"/>
            <a:ext cx="241223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/>
              <a:t>New</a:t>
            </a:r>
            <a:r>
              <a:rPr lang="en-US" sz="2800"/>
              <a:t> History and Social Science Curriculum Framework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54E1F0B-8E09-4279-9E17-3D3B3C2C7119}"/>
              </a:ext>
            </a:extLst>
          </p:cNvPr>
          <p:cNvCxnSpPr/>
          <p:nvPr/>
        </p:nvCxnSpPr>
        <p:spPr>
          <a:xfrm flipV="1">
            <a:off x="4064683" y="4940944"/>
            <a:ext cx="0" cy="1269568"/>
          </a:xfrm>
          <a:prstGeom prst="straightConnector1">
            <a:avLst/>
          </a:prstGeom>
          <a:ln w="38100">
            <a:solidFill>
              <a:schemeClr val="accent3"/>
            </a:solidFill>
            <a:prstDash val="sysDot"/>
            <a:headEnd type="diamond"/>
            <a:tailEnd type="non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7" name="Graphic 16" descr="World">
            <a:extLst>
              <a:ext uri="{FF2B5EF4-FFF2-40B4-BE49-F238E27FC236}">
                <a16:creationId xmlns:a16="http://schemas.microsoft.com/office/drawing/2014/main" id="{75183AAE-BF51-459E-8B04-20760597153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249195" y="5143067"/>
            <a:ext cx="914400" cy="91440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2071D825-150D-4BA5-9EFA-02D971A46A61}"/>
              </a:ext>
            </a:extLst>
          </p:cNvPr>
          <p:cNvSpPr txBox="1"/>
          <p:nvPr/>
        </p:nvSpPr>
        <p:spPr>
          <a:xfrm>
            <a:off x="8597865" y="1011185"/>
            <a:ext cx="241223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/>
              <a:t>An Act to Promote and Enhance Civic Engagement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126F80D8-647C-4FBD-BEC7-38061F8FB64B}"/>
              </a:ext>
            </a:extLst>
          </p:cNvPr>
          <p:cNvCxnSpPr/>
          <p:nvPr/>
        </p:nvCxnSpPr>
        <p:spPr>
          <a:xfrm flipV="1">
            <a:off x="7783925" y="1369859"/>
            <a:ext cx="0" cy="1269568"/>
          </a:xfrm>
          <a:prstGeom prst="straightConnector1">
            <a:avLst/>
          </a:prstGeom>
          <a:ln w="38100">
            <a:solidFill>
              <a:schemeClr val="accent4"/>
            </a:solidFill>
            <a:prstDash val="sysDot"/>
            <a:tailEnd type="diamon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24" name="Graphic 23" descr="Bank">
            <a:extLst>
              <a:ext uri="{FF2B5EF4-FFF2-40B4-BE49-F238E27FC236}">
                <a16:creationId xmlns:a16="http://schemas.microsoft.com/office/drawing/2014/main" id="{F4E80922-AF87-41C0-B765-46D8B63BF10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7833367" y="1440683"/>
            <a:ext cx="914400" cy="914400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F6A25DA7-B0B3-4E23-AEA5-C8402EEC7C1C}"/>
              </a:ext>
            </a:extLst>
          </p:cNvPr>
          <p:cNvCxnSpPr>
            <a:cxnSpLocks/>
          </p:cNvCxnSpPr>
          <p:nvPr/>
        </p:nvCxnSpPr>
        <p:spPr>
          <a:xfrm flipH="1">
            <a:off x="523068" y="1411424"/>
            <a:ext cx="688990" cy="947066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5" name="Title 1">
            <a:extLst>
              <a:ext uri="{FF2B5EF4-FFF2-40B4-BE49-F238E27FC236}">
                <a16:creationId xmlns:a16="http://schemas.microsoft.com/office/drawing/2014/main" id="{443F202A-B3ED-4666-9C5E-62A39E612952}"/>
              </a:ext>
            </a:extLst>
          </p:cNvPr>
          <p:cNvSpPr txBox="1">
            <a:spLocks/>
          </p:cNvSpPr>
          <p:nvPr/>
        </p:nvSpPr>
        <p:spPr>
          <a:xfrm>
            <a:off x="465991" y="219057"/>
            <a:ext cx="10990385" cy="80085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4000">
                <a:solidFill>
                  <a:schemeClr val="accent1"/>
                </a:solidFill>
              </a:rPr>
              <a:t>State Initiatives</a:t>
            </a:r>
          </a:p>
        </p:txBody>
      </p:sp>
    </p:spTree>
    <p:extLst>
      <p:ext uri="{BB962C8B-B14F-4D97-AF65-F5344CB8AC3E}">
        <p14:creationId xmlns:p14="http://schemas.microsoft.com/office/powerpoint/2010/main" val="1978300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2CB58-A052-D5E6-68A1-3F013147C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991" y="219057"/>
            <a:ext cx="10990385" cy="800851"/>
          </a:xfrm>
        </p:spPr>
        <p:txBody>
          <a:bodyPr>
            <a:normAutofit/>
          </a:bodyPr>
          <a:lstStyle/>
          <a:p>
            <a:r>
              <a:rPr lang="en-US" sz="4000"/>
              <a:t>MCAS Civics Timeline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FEEC6A65-6366-6253-D783-AB53BF6980C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06962027"/>
              </p:ext>
            </p:extLst>
          </p:nvPr>
        </p:nvGraphicFramePr>
        <p:xfrm>
          <a:off x="331470" y="719666"/>
          <a:ext cx="11670030" cy="56697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C6067C18-781A-9C85-D619-3905F88B7465}"/>
              </a:ext>
            </a:extLst>
          </p:cNvPr>
          <p:cNvSpPr/>
          <p:nvPr/>
        </p:nvSpPr>
        <p:spPr>
          <a:xfrm>
            <a:off x="7892627" y="1297517"/>
            <a:ext cx="1967653" cy="340021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7234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iagram of simplified review process of an MCAS question.">
            <a:extLst>
              <a:ext uri="{FF2B5EF4-FFF2-40B4-BE49-F238E27FC236}">
                <a16:creationId xmlns:a16="http://schemas.microsoft.com/office/drawing/2014/main" id="{504638CA-997B-4440-B134-79088F0696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6929" y="0"/>
            <a:ext cx="9158141" cy="6853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8441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SE_Template" id="{8B1FC134-3306-8949-8EE6-54D8D1A68082}" vid="{D023F173-81C9-6C41-B8A8-A9E8365AC24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0dca7aa4-7fee-4083-94e1-2adc3ae970bc">
      <UserInfo>
        <DisplayName>Zalk, Jodie (DESE)</DisplayName>
        <AccountId>18</AccountId>
        <AccountType/>
      </UserInfo>
      <UserInfo>
        <DisplayName>Kelley, R. Scott (DESE)</DisplayName>
        <AccountId>23</AccountId>
        <AccountType/>
      </UserInfo>
      <UserInfo>
        <DisplayName>Pelychaty, Robert (DESE)</DisplayName>
        <AccountId>38</AccountId>
        <AccountType/>
      </UserInfo>
      <UserInfo>
        <DisplayName>Cullen, Shannon (DESE)</DisplayName>
        <AccountId>17</AccountId>
        <AccountType/>
      </UserInfo>
      <UserInfo>
        <DisplayName>Ragsdale, David (DESE)</DisplayName>
        <AccountId>20</AccountId>
        <AccountType/>
      </UserInfo>
      <UserInfo>
        <DisplayName>Stapel, Michol (DESE)</DisplayName>
        <AccountId>26</AccountId>
        <AccountType/>
      </UserInfo>
      <UserInfo>
        <DisplayName>Bowler, Catherine (DESE)</DisplayName>
        <AccountId>31</AccountId>
        <AccountType/>
      </UserInfo>
      <UserInfo>
        <DisplayName>Gleeson, Ann Marie (DESE)</DisplayName>
        <AccountId>94</AccountId>
        <AccountType/>
      </UserInfo>
      <UserInfo>
        <DisplayName>Roque, Marissa L. (DESE)</DisplayName>
        <AccountId>107</AccountId>
        <AccountType/>
      </UserInfo>
    </SharedWithUsers>
    <lcf76f155ced4ddcb4097134ff3c332f xmlns="1d01d358-fb5c-480b-94c0-87be6b23463f">
      <Terms xmlns="http://schemas.microsoft.com/office/infopath/2007/PartnerControls"/>
    </lcf76f155ced4ddcb4097134ff3c332f>
    <TaxCatchAll xmlns="0dca7aa4-7fee-4083-94e1-2adc3ae970bc" xsi:nil="true"/>
    <File_x0020_Status xmlns="1d01d358-fb5c-480b-94c0-87be6b23463f">Draft</File_x0020_Status>
    <Admin_x0020_Year xmlns="1d01d358-fb5c-480b-94c0-87be6b23463f">
      <Value>2020</Value>
    </Admin_x0020_Year>
    <Required_x0020_Document xmlns="1d01d358-fb5c-480b-94c0-87be6b23463f" xsi:nil="true"/>
    <Approval_x0020_Record xmlns="1d01d358-fb5c-480b-94c0-87be6b23463f">false</Approval_x0020_Record>
    <Category0 xmlns="1d01d358-fb5c-480b-94c0-87be6b23463f">To be assigned</Category0>
    <Date xmlns="1d01d358-fb5c-480b-94c0-87be6b23463f" xsi:nil="true"/>
    <Meeting_x0020_Name xmlns="1d01d358-fb5c-480b-94c0-87be6b23463f" xsi:nil="true"/>
    <Category xmlns="1d01d358-fb5c-480b-94c0-87be6b23463f" xsi:nil="true"/>
    <Archive xmlns="1d01d358-fb5c-480b-94c0-87be6b23463f">false</Archive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75FB14DB3FE6C4CA721D3340365D5E8" ma:contentTypeVersion="36" ma:contentTypeDescription="Create a new document." ma:contentTypeScope="" ma:versionID="e25aef6f7a747909e2cef85274f3e893">
  <xsd:schema xmlns:xsd="http://www.w3.org/2001/XMLSchema" xmlns:xs="http://www.w3.org/2001/XMLSchema" xmlns:p="http://schemas.microsoft.com/office/2006/metadata/properties" xmlns:ns2="1d01d358-fb5c-480b-94c0-87be6b23463f" xmlns:ns3="0dca7aa4-7fee-4083-94e1-2adc3ae970bc" targetNamespace="http://schemas.microsoft.com/office/2006/metadata/properties" ma:root="true" ma:fieldsID="066102ec44fe03f6a84d8397e417fd16" ns2:_="" ns3:_="">
    <xsd:import namespace="1d01d358-fb5c-480b-94c0-87be6b23463f"/>
    <xsd:import namespace="0dca7aa4-7fee-4083-94e1-2adc3ae970bc"/>
    <xsd:element name="properties">
      <xsd:complexType>
        <xsd:sequence>
          <xsd:element name="documentManagement">
            <xsd:complexType>
              <xsd:all>
                <xsd:element ref="ns2:Category0" minOccurs="0"/>
                <xsd:element ref="ns2:Category" minOccurs="0"/>
                <xsd:element ref="ns2:Meeting_x0020_Name" minOccurs="0"/>
                <xsd:element ref="ns2:Admin_x0020_Year" minOccurs="0"/>
                <xsd:element ref="ns2:Date" minOccurs="0"/>
                <xsd:element ref="ns2:File_x0020_Status" minOccurs="0"/>
                <xsd:element ref="ns2:Required_x0020_Document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Metadata" minOccurs="0"/>
                <xsd:element ref="ns2:Archive" minOccurs="0"/>
                <xsd:element ref="ns2:Approval_x0020_Record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01d358-fb5c-480b-94c0-87be6b23463f" elementFormDefault="qualified">
    <xsd:import namespace="http://schemas.microsoft.com/office/2006/documentManagement/types"/>
    <xsd:import namespace="http://schemas.microsoft.com/office/infopath/2007/PartnerControls"/>
    <xsd:element name="Category0" ma:index="2" nillable="true" ma:displayName="Category" ma:default="To be assigned" ma:format="Dropdown" ma:internalName="Category0">
      <xsd:simpleType>
        <xsd:restriction base="dms:Choice">
          <xsd:enumeration value="Content/ABBI Support"/>
          <xsd:enumeration value="Contracts"/>
          <xsd:enumeration value="Forms"/>
          <xsd:enumeration value="IT Docs"/>
          <xsd:enumeration value="Manuals and Trainings"/>
          <xsd:enumeration value="MCAS Project Documentation"/>
          <xsd:enumeration value="MCAS Support Page"/>
          <xsd:enumeration value="PearsonAccess Next/Test Nav"/>
          <xsd:enumeration value="Psychometrics"/>
          <xsd:enumeration value="Resource Center"/>
          <xsd:enumeration value="Reporting"/>
          <xsd:enumeration value="Scoring"/>
          <xsd:enumeration value="Service Center"/>
          <xsd:enumeration value="System Integration"/>
          <xsd:enumeration value="Team Information"/>
          <xsd:enumeration value="To be assigned"/>
        </xsd:restriction>
      </xsd:simpleType>
    </xsd:element>
    <xsd:element name="Category" ma:index="3" nillable="true" ma:displayName="Document Type" ma:description="Document Type" ma:format="Dropdown" ma:indexed="true" ma:internalName="Category">
      <xsd:simpleType>
        <xsd:restriction base="dms:Choice">
          <xsd:enumeration value="Change Requests"/>
          <xsd:enumeration value="Checklists"/>
          <xsd:enumeration value="Customer Deliverables"/>
          <xsd:enumeration value="Customer Satisfaction Surveys"/>
          <xsd:enumeration value="Lessons Learned"/>
          <xsd:enumeration value="Links"/>
          <xsd:enumeration value="Meeting Minutes"/>
          <xsd:enumeration value="Post Project/Phase End"/>
          <xsd:enumeration value="Presentations"/>
          <xsd:enumeration value="Project Management"/>
          <xsd:enumeration value="Project Specifications"/>
          <xsd:enumeration value="Requirements"/>
          <xsd:enumeration value="Schedules"/>
          <xsd:enumeration value="Scope"/>
          <xsd:enumeration value="Templates"/>
          <xsd:enumeration value="Tools"/>
          <xsd:enumeration value="Tracking"/>
          <xsd:enumeration value="Waivers"/>
          <xsd:enumeration value="Work Instructions"/>
        </xsd:restriction>
      </xsd:simpleType>
    </xsd:element>
    <xsd:element name="Meeting_x0020_Name" ma:index="4" nillable="true" ma:displayName="Meeting Name" ma:format="Dropdown" ma:indexed="true" ma:internalName="Meeting_x0020_Name">
      <xsd:simpleType>
        <xsd:union memberTypes="dms:Text">
          <xsd:simpleType>
            <xsd:restriction base="dms:Choice">
              <xsd:enumeration value="Assistive Technology Web Extension"/>
              <xsd:enumeration value="Content"/>
              <xsd:enumeration value="Cross Functional"/>
              <xsd:enumeration value="Forms"/>
              <xsd:enumeration value="Leadership w/Cognia"/>
              <xsd:enumeration value="Leadership w/DESE"/>
              <xsd:enumeration value="MA Monthly Management Meeting"/>
              <xsd:enumeration value="MCAS and RICAS Internal Team"/>
              <xsd:enumeration value="MCAS Risks and Issues Review"/>
              <xsd:enumeration value="Online Administration and Testing"/>
              <xsd:enumeration value="Production w/Cognia"/>
              <xsd:enumeration value="Production w/DESE"/>
              <xsd:enumeration value="Psychometrics w/Cognia"/>
              <xsd:enumeration value="Psychometrics w/DESE"/>
              <xsd:enumeration value="Remote Proctor Pilot"/>
              <xsd:enumeration value="Reporting w/DESE"/>
              <xsd:enumeration value="RI Monthly Management Meeting"/>
              <xsd:enumeration value="RICAS"/>
              <xsd:enumeration value="SCM Team"/>
              <xsd:enumeration value="Scoring w/Cognia"/>
              <xsd:enumeration value="Scoring w/DESE"/>
              <xsd:enumeration value="Systems Integration"/>
            </xsd:restriction>
          </xsd:simpleType>
        </xsd:union>
      </xsd:simpleType>
    </xsd:element>
    <xsd:element name="Admin_x0020_Year" ma:index="5" nillable="true" ma:displayName="Admin Year" ma:default="2020" ma:internalName="Admin_x0020_Year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2019"/>
                    <xsd:enumeration value="2020"/>
                    <xsd:enumeration value="2021"/>
                  </xsd:restriction>
                </xsd:simpleType>
              </xsd:element>
            </xsd:sequence>
          </xsd:extension>
        </xsd:complexContent>
      </xsd:complexType>
    </xsd:element>
    <xsd:element name="Date" ma:index="6" nillable="true" ma:displayName="Date" ma:format="DateOnly" ma:indexed="true" ma:internalName="Date">
      <xsd:simpleType>
        <xsd:restriction base="dms:DateTime"/>
      </xsd:simpleType>
    </xsd:element>
    <xsd:element name="File_x0020_Status" ma:index="7" nillable="true" ma:displayName="File Status" ma:default="Draft" ma:format="Dropdown" ma:internalName="File_x0020_Status">
      <xsd:simpleType>
        <xsd:restriction base="dms:Choice">
          <xsd:enumeration value="Archive"/>
          <xsd:enumeration value="Baselined"/>
          <xsd:enumeration value="Delivered"/>
          <xsd:enumeration value="Draft"/>
        </xsd:restriction>
      </xsd:simpleType>
    </xsd:element>
    <xsd:element name="Required_x0020_Document" ma:index="8" nillable="true" ma:displayName="Required Document" ma:description="PR-00044 Deliverable - this column is draft" ma:format="Dropdown" ma:indexed="true" ma:internalName="Required_x0020_Document">
      <xsd:simpleType>
        <xsd:restriction base="dms:Choice">
          <xsd:enumeration value="Business Requirements Document (BRD)"/>
          <xsd:enumeration value="PR-00003 Risk Management Procedure"/>
          <xsd:enumeration value="Customer Satisfaction Surveys"/>
          <xsd:enumeration value="Lessons Learned"/>
          <xsd:enumeration value="Project Management Plan"/>
        </xsd:restriction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Metadata" ma:index="17" nillable="true" ma:displayName="MediaServiceMetadata" ma:hidden="true" ma:internalName="MediaServiceMetadata" ma:readOnly="true">
      <xsd:simpleType>
        <xsd:restriction base="dms:Note"/>
      </xsd:simpleType>
    </xsd:element>
    <xsd:element name="Archive" ma:index="21" nillable="true" ma:displayName="Archive" ma:default="0" ma:internalName="Archive">
      <xsd:simpleType>
        <xsd:restriction base="dms:Boolean"/>
      </xsd:simpleType>
    </xsd:element>
    <xsd:element name="Approval_x0020_Record" ma:index="22" nillable="true" ma:displayName="Approval Record" ma:default="0" ma:description="BRD approvals, emails, documented customer approvals etc." ma:internalName="Approval_x0020_Record">
      <xsd:simpleType>
        <xsd:restriction base="dms:Boolean"/>
      </xsd:simpleType>
    </xsd:element>
    <xsd:element name="MediaServiceDateTaken" ma:index="25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6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8" nillable="true" ma:taxonomy="true" ma:internalName="lcf76f155ced4ddcb4097134ff3c332f" ma:taxonomyFieldName="MediaServiceImageTags" ma:displayName="Image Tags" ma:readOnly="false" ma:fieldId="{5cf76f15-5ced-4ddc-b409-7134ff3c332f}" ma:taxonomyMulti="true" ma:sspId="46342d94-4a90-4c9b-8c88-cb4c8647e98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3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3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3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ca7aa4-7fee-4083-94e1-2adc3ae970bc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9" nillable="true" ma:displayName="Taxonomy Catch All Column" ma:hidden="true" ma:list="{45c7d4eb-f99c-41c4-8537-a09014e06515}" ma:internalName="TaxCatchAll" ma:showField="CatchAllData" ma:web="0dca7aa4-7fee-4083-94e1-2adc3ae970b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6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0F4F6BA-9256-4D68-961F-89F22BA60EA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A434A98-F106-45CE-8E8A-DD686612E616}">
  <ds:schemaRefs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schemas.microsoft.com/office/2006/documentManagement/types"/>
    <ds:schemaRef ds:uri="b906d55b-a694-4ee1-a926-b6d0b5dbfc30"/>
    <ds:schemaRef ds:uri="http://schemas.microsoft.com/office/2006/metadata/properties"/>
    <ds:schemaRef ds:uri="http://purl.org/dc/elements/1.1/"/>
    <ds:schemaRef ds:uri="fdcd57df-05e8-4749-9cc8-5afe3dcd00a5"/>
    <ds:schemaRef ds:uri="http://www.w3.org/XML/1998/namespace"/>
    <ds:schemaRef ds:uri="http://purl.org/dc/dcmitype/"/>
    <ds:schemaRef ds:uri="0dca7aa4-7fee-4083-94e1-2adc3ae970bc"/>
    <ds:schemaRef ds:uri="1d01d358-fb5c-480b-94c0-87be6b23463f"/>
  </ds:schemaRefs>
</ds:datastoreItem>
</file>

<file path=customXml/itemProps3.xml><?xml version="1.0" encoding="utf-8"?>
<ds:datastoreItem xmlns:ds="http://schemas.openxmlformats.org/officeDocument/2006/customXml" ds:itemID="{A7115F73-A3B7-4196-8ACC-277F714B328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d01d358-fb5c-480b-94c0-87be6b23463f"/>
    <ds:schemaRef ds:uri="0dca7aa4-7fee-4083-94e1-2adc3ae970b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2305</Words>
  <Application>Microsoft Office PowerPoint</Application>
  <PresentationFormat>Widescreen</PresentationFormat>
  <Paragraphs>301</Paragraphs>
  <Slides>49</Slides>
  <Notes>43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0" baseType="lpstr">
      <vt:lpstr>Office Theme</vt:lpstr>
      <vt:lpstr>MCAS Grade 8 Civics Informational Session</vt:lpstr>
      <vt:lpstr>Presenters</vt:lpstr>
      <vt:lpstr>Logistics for This Session </vt:lpstr>
      <vt:lpstr>Today’s Agenda</vt:lpstr>
      <vt:lpstr>1. Overview and Test Design for the 2024 Civics Field Test</vt:lpstr>
      <vt:lpstr>DESE Charge</vt:lpstr>
      <vt:lpstr>PowerPoint Presentation</vt:lpstr>
      <vt:lpstr>MCAS Civics Timeline</vt:lpstr>
      <vt:lpstr>PowerPoint Presentation</vt:lpstr>
      <vt:lpstr>Grade 8 Civics Assessment Development Committee (ADC)</vt:lpstr>
      <vt:lpstr>Grade 8 Civics Test Design</vt:lpstr>
      <vt:lpstr>Reporting Categories</vt:lpstr>
      <vt:lpstr>State Task and EOC Test Questions</vt:lpstr>
      <vt:lpstr>Example of Two-Point Test Question</vt:lpstr>
      <vt:lpstr>Example of Two-Point Test Question (cont'd)</vt:lpstr>
      <vt:lpstr>2. Local-Level Performance Tasks</vt:lpstr>
      <vt:lpstr>Local-Level Performance Tasks</vt:lpstr>
      <vt:lpstr>Where Can You Find the Local-Level Tasks?</vt:lpstr>
      <vt:lpstr>Example of Local-Level Performance Task</vt:lpstr>
      <vt:lpstr>Example of Local-Level Performance Task</vt:lpstr>
      <vt:lpstr>Example of Local-Level Performance Task</vt:lpstr>
      <vt:lpstr>Modifying Local-Level Performance Tasks</vt:lpstr>
      <vt:lpstr>Local-Level Performance Task</vt:lpstr>
      <vt:lpstr>3. State-Level Performance Tasks</vt:lpstr>
      <vt:lpstr>State-Level Performance Tasks</vt:lpstr>
      <vt:lpstr>State-Level Performance Tasks</vt:lpstr>
      <vt:lpstr>Example of State-Level Performance Task Question</vt:lpstr>
      <vt:lpstr>Example of State-Level Performance Task Question</vt:lpstr>
      <vt:lpstr>Example of State-Level Performance Task Question</vt:lpstr>
      <vt:lpstr>Example of State-Level Performance Task Question</vt:lpstr>
      <vt:lpstr>State-Level Performance Tasks</vt:lpstr>
      <vt:lpstr>4. End-of-Course Test (EOC)</vt:lpstr>
      <vt:lpstr>End-of-Course Test</vt:lpstr>
      <vt:lpstr>5. Resources</vt:lpstr>
      <vt:lpstr>Practice Tests http://mcas.pearsonsupport.com/student/practice-tests-hss/ </vt:lpstr>
      <vt:lpstr>Practice Tests http://mcas.pearsonsupport.com/student/practice-tests-hss/ </vt:lpstr>
      <vt:lpstr>Released Items (from 2023 pilot) http://mcas.pearsonsupport.com/released-items/civics/ </vt:lpstr>
      <vt:lpstr>Grade 8 Civics Expectations and Clarification Document for Assessment https://www.doe.mass.edu/mcas/tdd/g8-civics-assessment.pdf </vt:lpstr>
      <vt:lpstr>Grade 8 Civics Expectations and Clarification Document for Assessment</vt:lpstr>
      <vt:lpstr>6. 2024 Field Test Administration Logistical Information </vt:lpstr>
      <vt:lpstr>2024 MCAS Civics Field Test Overview</vt:lpstr>
      <vt:lpstr>Field Test Topic Assignments</vt:lpstr>
      <vt:lpstr>Field Test Participation Requirements</vt:lpstr>
      <vt:lpstr>Additional Resources on the DESE MCAS Website </vt:lpstr>
      <vt:lpstr>7. Questions and Next Steps</vt:lpstr>
      <vt:lpstr>Questions</vt:lpstr>
      <vt:lpstr>Next Steps</vt:lpstr>
      <vt:lpstr>Contact Information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Lanai, Evy (DESE)</dc:creator>
  <cp:lastModifiedBy>Gleeson, Ann Marie (DESE)</cp:lastModifiedBy>
  <cp:revision>2</cp:revision>
  <cp:lastPrinted>2023-01-11T19:57:07Z</cp:lastPrinted>
  <dcterms:created xsi:type="dcterms:W3CDTF">2022-10-11T20:32:22Z</dcterms:created>
  <dcterms:modified xsi:type="dcterms:W3CDTF">2023-11-16T23:19:45Z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Order">
    <vt:r8>4411600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ExtendedDescription">
    <vt:lpwstr/>
  </property>
  <property fmtid="{D5CDD505-2E9C-101B-9397-08002B2CF9AE}" pid="7" name="TriggerFlowInfo">
    <vt:lpwstr/>
  </property>
  <property fmtid="{D5CDD505-2E9C-101B-9397-08002B2CF9AE}" pid="8" name="ComplianceAssetId">
    <vt:lpwstr/>
  </property>
  <property fmtid="{D5CDD505-2E9C-101B-9397-08002B2CF9AE}" pid="9" name="TemplateUrl">
    <vt:lpwstr/>
  </property>
  <property fmtid="{D5CDD505-2E9C-101B-9397-08002B2CF9AE}" pid="10" name="ContentTypeId">
    <vt:lpwstr>0x010100D75FB14DB3FE6C4CA721D3340365D5E8</vt:lpwstr>
  </property>
</Properties>
</file>